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9"/>
  </p:notesMasterIdLst>
  <p:sldIdLst>
    <p:sldId id="311" r:id="rId5"/>
    <p:sldId id="377" r:id="rId6"/>
    <p:sldId id="405" r:id="rId7"/>
    <p:sldId id="410" r:id="rId8"/>
    <p:sldId id="315" r:id="rId9"/>
    <p:sldId id="406" r:id="rId10"/>
    <p:sldId id="423" r:id="rId11"/>
    <p:sldId id="424" r:id="rId12"/>
    <p:sldId id="425" r:id="rId13"/>
    <p:sldId id="397" r:id="rId14"/>
    <p:sldId id="399" r:id="rId15"/>
    <p:sldId id="317" r:id="rId16"/>
    <p:sldId id="400" r:id="rId17"/>
    <p:sldId id="401" r:id="rId18"/>
    <p:sldId id="403" r:id="rId19"/>
    <p:sldId id="426" r:id="rId20"/>
    <p:sldId id="408" r:id="rId21"/>
    <p:sldId id="407" r:id="rId22"/>
    <p:sldId id="419" r:id="rId23"/>
    <p:sldId id="420" r:id="rId24"/>
    <p:sldId id="421" r:id="rId25"/>
    <p:sldId id="422" r:id="rId26"/>
    <p:sldId id="366" r:id="rId27"/>
    <p:sldId id="367" r:id="rId28"/>
  </p:sldIdLst>
  <p:sldSz cx="12192000"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winn, Cameron" initials="GC" lastIdx="11" clrIdx="0">
    <p:extLst>
      <p:ext uri="{19B8F6BF-5375-455C-9EA6-DF929625EA0E}">
        <p15:presenceInfo xmlns:p15="http://schemas.microsoft.com/office/powerpoint/2012/main" userId="Gwinn, Cameron" providerId="None"/>
      </p:ext>
    </p:extLst>
  </p:cmAuthor>
  <p:cmAuthor id="2" name="Krishnan, Gayathri (Audit)" initials="KG(" lastIdx="8" clrIdx="1">
    <p:extLst>
      <p:ext uri="{19B8F6BF-5375-455C-9EA6-DF929625EA0E}">
        <p15:presenceInfo xmlns:p15="http://schemas.microsoft.com/office/powerpoint/2012/main" userId="Krishnan, Gayathri (Audit)" providerId="None"/>
      </p:ext>
    </p:extLst>
  </p:cmAuthor>
  <p:cmAuthor id="3" name="Kumar, Krishna (Audit)" initials="KK(" lastIdx="5" clrIdx="2">
    <p:extLst>
      <p:ext uri="{19B8F6BF-5375-455C-9EA6-DF929625EA0E}">
        <p15:presenceInfo xmlns:p15="http://schemas.microsoft.com/office/powerpoint/2012/main" userId="Kumar, Krishna (Audit)" providerId="None"/>
      </p:ext>
    </p:extLst>
  </p:cmAuthor>
  <p:cmAuthor id="4" name="Valentin, Damaris" initials="DVG" lastIdx="4" clrIdx="3">
    <p:extLst>
      <p:ext uri="{19B8F6BF-5375-455C-9EA6-DF929625EA0E}">
        <p15:presenceInfo xmlns:p15="http://schemas.microsoft.com/office/powerpoint/2012/main" userId="Valentin, Damaris" providerId="None"/>
      </p:ext>
    </p:extLst>
  </p:cmAuthor>
  <p:cmAuthor id="5" name="Krishnan, Gayathri" initials="KG" lastIdx="4" clrIdx="4">
    <p:extLst>
      <p:ext uri="{19B8F6BF-5375-455C-9EA6-DF929625EA0E}">
        <p15:presenceInfo xmlns:p15="http://schemas.microsoft.com/office/powerpoint/2012/main" userId="Krishnan, Gayathr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8D2E"/>
    <a:srgbClr val="66BC10"/>
    <a:srgbClr val="C5C5C5"/>
    <a:srgbClr val="751919"/>
    <a:srgbClr val="E2E2E2"/>
    <a:srgbClr val="700609"/>
    <a:srgbClr val="000000"/>
    <a:srgbClr val="230707"/>
    <a:srgbClr val="BC204B"/>
    <a:srgbClr val="EAAA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488" autoAdjust="0"/>
    <p:restoredTop sz="94434" autoAdjust="0"/>
  </p:normalViewPr>
  <p:slideViewPr>
    <p:cSldViewPr snapToGrid="0" showGuides="1">
      <p:cViewPr varScale="1">
        <p:scale>
          <a:sx n="67" d="100"/>
          <a:sy n="67" d="100"/>
        </p:scale>
        <p:origin x="10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tags" Target="tags/tag1.xml"/><Relationship Id="rId35" Type="http://schemas.openxmlformats.org/officeDocument/2006/relationships/tableStyles" Target="tableStyle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g>
</file>

<file path=ppt/media/image22.png>
</file>

<file path=ppt/media/image23.png>
</file>

<file path=ppt/media/image3.png>
</file>

<file path=ppt/media/image4.png>
</file>

<file path=ppt/media/image5.jpeg>
</file>

<file path=ppt/media/image6.jpeg>
</file>

<file path=ppt/media/image7.jpe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E96044-0AF3-4090-8718-AA6992073E30}" type="datetimeFigureOut">
              <a:rPr lang="en-US" smtClean="0"/>
              <a:t>9/16/2019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B62A80-9F19-416A-9B03-F19488E58763}" type="slidenum">
              <a:rPr lang="en-US" smtClean="0"/>
              <a:t>‹#›</a:t>
            </a:fld>
            <a:endParaRPr lang="en-US" dirty="0"/>
          </a:p>
        </p:txBody>
      </p:sp>
    </p:spTree>
    <p:extLst>
      <p:ext uri="{BB962C8B-B14F-4D97-AF65-F5344CB8AC3E}">
        <p14:creationId xmlns:p14="http://schemas.microsoft.com/office/powerpoint/2010/main" val="5569156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1CE14D3-F2D5-4748-9327-96AB482A5126}" type="slidenum">
              <a:rPr lang="en-GB" smtClean="0"/>
              <a:t>1</a:t>
            </a:fld>
            <a:endParaRPr lang="en-GB" dirty="0"/>
          </a:p>
        </p:txBody>
      </p:sp>
    </p:spTree>
    <p:extLst>
      <p:ext uri="{BB962C8B-B14F-4D97-AF65-F5344CB8AC3E}">
        <p14:creationId xmlns:p14="http://schemas.microsoft.com/office/powerpoint/2010/main" val="18327246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2_TITLE SLIDE 5 - Singular image">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0" y="-35169"/>
            <a:ext cx="12238892" cy="6893170"/>
          </a:xfrm>
          <a:prstGeom prst="rect">
            <a:avLst/>
          </a:prstGeom>
        </p:spPr>
      </p:pic>
      <p:sp>
        <p:nvSpPr>
          <p:cNvPr id="12" name="Title 1"/>
          <p:cNvSpPr>
            <a:spLocks noGrp="1"/>
          </p:cNvSpPr>
          <p:nvPr>
            <p:ph type="ctrTitle" hasCustomPrompt="1"/>
          </p:nvPr>
        </p:nvSpPr>
        <p:spPr>
          <a:xfrm>
            <a:off x="980826" y="1435300"/>
            <a:ext cx="6581117" cy="3510000"/>
          </a:xfrm>
        </p:spPr>
        <p:txBody>
          <a:bodyPr anchor="t" anchorCtr="0"/>
          <a:lstStyle>
            <a:lvl1pPr algn="l">
              <a:defRPr sz="11000" baseline="0">
                <a:solidFill>
                  <a:schemeClr val="bg1"/>
                </a:solidFill>
              </a:defRPr>
            </a:lvl1pPr>
          </a:lstStyle>
          <a:p>
            <a:r>
              <a:rPr lang="en-GB" dirty="0" smtClean="0"/>
              <a:t>Title slide 1</a:t>
            </a:r>
            <a:br>
              <a:rPr lang="en-GB" dirty="0" smtClean="0"/>
            </a:br>
            <a:r>
              <a:rPr lang="en-GB" dirty="0" smtClean="0"/>
              <a:t>light right vertical image</a:t>
            </a:r>
            <a:endParaRPr lang="en-US" dirty="0"/>
          </a:p>
        </p:txBody>
      </p:sp>
      <p:sp>
        <p:nvSpPr>
          <p:cNvPr id="13" name="Freeform 19"/>
          <p:cNvSpPr>
            <a:spLocks noChangeAspect="1" noEditPoints="1"/>
          </p:cNvSpPr>
          <p:nvPr userDrawn="1"/>
        </p:nvSpPr>
        <p:spPr bwMode="auto">
          <a:xfrm>
            <a:off x="1000126" y="524433"/>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4" name="Text Placeholder 3"/>
          <p:cNvSpPr>
            <a:spLocks noGrp="1"/>
          </p:cNvSpPr>
          <p:nvPr>
            <p:ph type="body" sz="quarter" idx="11"/>
          </p:nvPr>
        </p:nvSpPr>
        <p:spPr>
          <a:xfrm>
            <a:off x="1020425" y="5390900"/>
            <a:ext cx="6541518"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315489189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73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PICTURE">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4" name="Picture Placeholder 3"/>
          <p:cNvSpPr>
            <a:spLocks noGrp="1"/>
          </p:cNvSpPr>
          <p:nvPr>
            <p:ph type="pic" sz="quarter" idx="10"/>
          </p:nvPr>
        </p:nvSpPr>
        <p:spPr>
          <a:xfrm>
            <a:off x="1003200" y="1330126"/>
            <a:ext cx="10195200" cy="4546800"/>
          </a:xfrm>
        </p:spPr>
        <p:txBody>
          <a:bodyPr anchor="ctr"/>
          <a:lstStyle>
            <a:lvl1pPr algn="ctr">
              <a:defRPr/>
            </a:lvl1pPr>
          </a:lstStyle>
          <a:p>
            <a:r>
              <a:rPr lang="en-US" dirty="0" smtClean="0"/>
              <a:t>Click icon to add picture</a:t>
            </a:r>
            <a:endParaRPr lang="en-GB" dirty="0"/>
          </a:p>
        </p:txBody>
      </p:sp>
    </p:spTree>
    <p:extLst>
      <p:ext uri="{BB962C8B-B14F-4D97-AF65-F5344CB8AC3E}">
        <p14:creationId xmlns:p14="http://schemas.microsoft.com/office/powerpoint/2010/main" val="15466858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1"/>
            <a:ext cx="12192000" cy="5876925"/>
          </a:xfrm>
        </p:spPr>
        <p:txBody>
          <a:bodyPr anchor="ctr"/>
          <a:lstStyle>
            <a:lvl1pPr algn="ctr">
              <a:defRPr/>
            </a:lvl1pPr>
          </a:lstStyle>
          <a:p>
            <a:r>
              <a:rPr lang="en-US" dirty="0" smtClean="0"/>
              <a:t>Click icon to add picture</a:t>
            </a:r>
            <a:endParaRPr lang="en-GB" dirty="0"/>
          </a:p>
        </p:txBody>
      </p:sp>
      <p:sp>
        <p:nvSpPr>
          <p:cNvPr id="6" name="Shape 8"/>
          <p:cNvSpPr txBox="1">
            <a:spLocks/>
          </p:cNvSpPr>
          <p:nvPr userDrawn="1"/>
        </p:nvSpPr>
        <p:spPr>
          <a:xfrm>
            <a:off x="10739438" y="6266997"/>
            <a:ext cx="449655"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
        <p:nvSpPr>
          <p:cNvPr id="7" name="TextBox 6"/>
          <p:cNvSpPr txBox="1"/>
          <p:nvPr userDrawn="1"/>
        </p:nvSpPr>
        <p:spPr>
          <a:xfrm>
            <a:off x="2234934" y="6266997"/>
            <a:ext cx="77568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600" kern="1200" noProof="0" dirty="0" smtClean="0">
                <a:solidFill>
                  <a:schemeClr val="bg1">
                    <a:lumMod val="65000"/>
                  </a:schemeClr>
                </a:solidFill>
                <a:latin typeface="+mn-lt"/>
                <a:ea typeface="+mn-ea"/>
                <a:cs typeface="+mn-cs"/>
              </a:rPr>
              <a:t>©KPMG 2016. Insert copyright information here. Imagnimus inciis sed maximus, acepedi psandi occum qui coribus et volumquia volo con pe quis ipsae con experfe raerovition pariorem fuga. Ita cores doluptae pro consed mi, ut et adi bea cus sum il magnita tiunteseque sae vel modi rem con errorpor sendiciendes et, optate est, sin non pro dolenda nimint ea doluptur sapernatius eum facernam adipit ex es inverferum eventio rempos inus exererum solutet la quia suntotatem explique mi, comnis es molut eic tem excestis et ellautes.</a:t>
            </a:r>
            <a:endParaRPr lang="en-GB" sz="600" kern="1200" noProof="0" dirty="0">
              <a:solidFill>
                <a:schemeClr val="bg1">
                  <a:lumMod val="65000"/>
                </a:schemeClr>
              </a:solidFill>
              <a:latin typeface="+mn-lt"/>
              <a:ea typeface="+mn-ea"/>
              <a:cs typeface="+mn-cs"/>
            </a:endParaRPr>
          </a:p>
        </p:txBody>
      </p:sp>
      <p:sp>
        <p:nvSpPr>
          <p:cNvPr id="8" name="TextBox 7"/>
          <p:cNvSpPr txBox="1"/>
          <p:nvPr userDrawn="1"/>
        </p:nvSpPr>
        <p:spPr>
          <a:xfrm>
            <a:off x="5059200" y="6637578"/>
            <a:ext cx="2256000" cy="109552"/>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smtClean="0">
                <a:solidFill>
                  <a:schemeClr val="tx1"/>
                </a:solidFill>
                <a:latin typeface="+mn-lt"/>
                <a:ea typeface="+mn-ea"/>
                <a:cs typeface="+mn-cs"/>
              </a:rPr>
              <a:t>Document Classification: KPMG Confidential</a:t>
            </a:r>
          </a:p>
        </p:txBody>
      </p:sp>
      <p:sp>
        <p:nvSpPr>
          <p:cNvPr id="9" name="Freeform 19"/>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9006133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2709863" y="1435300"/>
            <a:ext cx="8489950" cy="3510000"/>
          </a:xfrm>
        </p:spPr>
        <p:txBody>
          <a:bodyPr anchor="t" anchorCtr="0"/>
          <a:lstStyle>
            <a:lvl1pPr algn="l">
              <a:defRPr sz="11000" baseline="0">
                <a:solidFill>
                  <a:schemeClr val="bg1"/>
                </a:solidFill>
              </a:defRPr>
            </a:lvl1pPr>
          </a:lstStyle>
          <a:p>
            <a:r>
              <a:rPr lang="en-US" smtClean="0"/>
              <a:t>Click to edit Master title style</a:t>
            </a:r>
            <a:endParaRPr lang="en-US" dirty="0"/>
          </a:p>
        </p:txBody>
      </p:sp>
      <p:sp>
        <p:nvSpPr>
          <p:cNvPr id="9" name="Freeform 19"/>
          <p:cNvSpPr>
            <a:spLocks noChangeAspect="1" noEditPoints="1"/>
          </p:cNvSpPr>
          <p:nvPr userDrawn="1"/>
        </p:nvSpPr>
        <p:spPr bwMode="auto">
          <a:xfrm>
            <a:off x="2729163" y="524433"/>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0" name="object 3"/>
          <p:cNvSpPr/>
          <p:nvPr userDrawn="1"/>
        </p:nvSpPr>
        <p:spPr>
          <a:xfrm>
            <a:off x="0"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chemeClr val="accent1"/>
          </a:solidFill>
        </p:spPr>
        <p:txBody>
          <a:bodyPr wrap="square" lIns="0" tIns="0" rIns="0" bIns="0" rtlCol="0">
            <a:noAutofit/>
          </a:bodyPr>
          <a:lstStyle/>
          <a:p>
            <a:endParaRPr sz="1800" dirty="0">
              <a:latin typeface="Arial" panose="020B0604020202020204" pitchFamily="34" charset="0"/>
            </a:endParaRPr>
          </a:p>
        </p:txBody>
      </p:sp>
      <p:sp>
        <p:nvSpPr>
          <p:cNvPr id="6" name="Text Placeholder 3"/>
          <p:cNvSpPr>
            <a:spLocks noGrp="1"/>
          </p:cNvSpPr>
          <p:nvPr>
            <p:ph type="body" sz="quarter" idx="11"/>
          </p:nvPr>
        </p:nvSpPr>
        <p:spPr>
          <a:xfrm>
            <a:off x="2749463" y="5390900"/>
            <a:ext cx="845035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189814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INAL SLIDE">
    <p:spTree>
      <p:nvGrpSpPr>
        <p:cNvPr id="1" name=""/>
        <p:cNvGrpSpPr/>
        <p:nvPr/>
      </p:nvGrpSpPr>
      <p:grpSpPr>
        <a:xfrm>
          <a:off x="0" y="0"/>
          <a:ext cx="0" cy="0"/>
          <a:chOff x="0" y="0"/>
          <a:chExt cx="0" cy="0"/>
        </a:xfrm>
      </p:grpSpPr>
      <p:sp>
        <p:nvSpPr>
          <p:cNvPr id="10" name="object 3"/>
          <p:cNvSpPr/>
          <p:nvPr userDrawn="1"/>
        </p:nvSpPr>
        <p:spPr>
          <a:xfrm>
            <a:off x="0"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16" name="Freeform 19"/>
          <p:cNvSpPr>
            <a:spLocks noChangeAspect="1" noEditPoints="1"/>
          </p:cNvSpPr>
          <p:nvPr userDrawn="1"/>
        </p:nvSpPr>
        <p:spPr bwMode="auto">
          <a:xfrm>
            <a:off x="2729163" y="524433"/>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15" name="Text Placeholder 2"/>
          <p:cNvSpPr>
            <a:spLocks noGrp="1"/>
          </p:cNvSpPr>
          <p:nvPr>
            <p:ph type="body" sz="quarter" idx="13" hasCustomPrompt="1"/>
          </p:nvPr>
        </p:nvSpPr>
        <p:spPr>
          <a:xfrm>
            <a:off x="2729163" y="3831758"/>
            <a:ext cx="7851751" cy="643342"/>
          </a:xfrm>
        </p:spPr>
        <p:txBody>
          <a:bodyPr/>
          <a:lstStyle>
            <a:lvl1pPr>
              <a:buFontTx/>
              <a:buNone/>
              <a:defRPr sz="1100" b="0">
                <a:solidFill>
                  <a:schemeClr val="bg1">
                    <a:lumMod val="65000"/>
                  </a:schemeClr>
                </a:solidFill>
              </a:defRPr>
            </a:lvl1pPr>
            <a:lvl2pPr>
              <a:buFontTx/>
              <a:buNone/>
              <a:defRPr sz="11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r>
              <a:rPr lang="en-US" dirty="0" smtClean="0"/>
              <a:t>© 2018 KPMG Global Services Private Limited, a company incorporated under the laws of India and a member firm of the KPMG network of independent member firms affiliated with KPMG International Cooperative, a Swiss entity. All rights reserved. The KPMG name and logo are registered trademarks or trademarks of KPMG International.</a:t>
            </a:r>
          </a:p>
          <a:p>
            <a:r>
              <a:rPr lang="en-US" dirty="0" smtClean="0"/>
              <a:t>The term “KGS” refers to the KGS Platform of Indian delivery entities, which consist of KPMG Global Services Private Limited (“KGS</a:t>
            </a:r>
            <a:r>
              <a:rPr lang="en-US" baseline="30000" dirty="0" smtClean="0"/>
              <a:t>PL</a:t>
            </a:r>
            <a:r>
              <a:rPr lang="en-US" dirty="0" smtClean="0"/>
              <a:t>”), KPMG Global Services Management Private Limited (“KGSM</a:t>
            </a:r>
            <a:r>
              <a:rPr lang="en-US" baseline="30000" dirty="0" smtClean="0"/>
              <a:t>PL</a:t>
            </a:r>
            <a:r>
              <a:rPr lang="en-US" dirty="0" smtClean="0"/>
              <a:t>”), KPMG Global Delivery Center Private Limited (“GDC</a:t>
            </a:r>
            <a:r>
              <a:rPr lang="en-US" baseline="30000" dirty="0" smtClean="0"/>
              <a:t>PL</a:t>
            </a:r>
            <a:r>
              <a:rPr lang="en-US" dirty="0" smtClean="0"/>
              <a:t>”) and KPMG Resource Centre Private Limited (“KRC</a:t>
            </a:r>
            <a:r>
              <a:rPr lang="en-US" baseline="30000" dirty="0" smtClean="0"/>
              <a:t>PL</a:t>
            </a:r>
            <a:r>
              <a:rPr lang="en-US" dirty="0" smtClean="0"/>
              <a:t>”), unless the specific private limited entity is specifically noted.</a:t>
            </a:r>
          </a:p>
          <a:p>
            <a:r>
              <a:rPr lang="en-US" dirty="0" smtClean="0"/>
              <a:t>Use in these materials of the term “Our”, or “Us” means KGS</a:t>
            </a:r>
            <a:r>
              <a:rPr lang="en-US" baseline="30000" dirty="0" smtClean="0"/>
              <a:t>PL</a:t>
            </a:r>
            <a:r>
              <a:rPr lang="en-US" dirty="0" smtClean="0"/>
              <a:t>, KGSM</a:t>
            </a:r>
            <a:r>
              <a:rPr lang="en-US" baseline="30000" dirty="0" smtClean="0"/>
              <a:t>PL</a:t>
            </a:r>
            <a:r>
              <a:rPr lang="en-US" dirty="0" smtClean="0"/>
              <a:t>, GDC</a:t>
            </a:r>
            <a:r>
              <a:rPr lang="en-US" baseline="30000" dirty="0" smtClean="0"/>
              <a:t>PL</a:t>
            </a:r>
            <a:r>
              <a:rPr lang="en-US" dirty="0" smtClean="0"/>
              <a:t> and/or KRC</a:t>
            </a:r>
            <a:r>
              <a:rPr lang="en-US" baseline="30000" dirty="0" smtClean="0"/>
              <a:t>PL</a:t>
            </a:r>
            <a:r>
              <a:rPr lang="en-US" dirty="0" smtClean="0"/>
              <a:t> as the case may be and all four such legal entities are referred to collectively as “KGS”.</a:t>
            </a:r>
          </a:p>
          <a:p>
            <a:r>
              <a:rPr lang="en-US" dirty="0" smtClean="0"/>
              <a:t>Note that Audit services for the clients of the US and Canadian firms are delivered from the GDC</a:t>
            </a:r>
            <a:r>
              <a:rPr lang="en-US" baseline="30000" dirty="0" smtClean="0"/>
              <a:t>PL</a:t>
            </a:r>
            <a:r>
              <a:rPr lang="en-US" dirty="0" smtClean="0"/>
              <a:t> and for UK (and other firms except US and Canada) Audit services are delivered from KRC</a:t>
            </a:r>
            <a:r>
              <a:rPr lang="en-US" baseline="30000" dirty="0" smtClean="0"/>
              <a:t>PL</a:t>
            </a:r>
            <a:r>
              <a:rPr lang="en-US" dirty="0" smtClean="0"/>
              <a:t>.</a:t>
            </a:r>
            <a:endParaRPr lang="en-US" dirty="0"/>
          </a:p>
        </p:txBody>
      </p:sp>
      <p:sp>
        <p:nvSpPr>
          <p:cNvPr id="23" name="Text Placeholder 2"/>
          <p:cNvSpPr>
            <a:spLocks noGrp="1"/>
          </p:cNvSpPr>
          <p:nvPr>
            <p:ph type="body" sz="quarter" idx="14"/>
          </p:nvPr>
        </p:nvSpPr>
        <p:spPr>
          <a:xfrm>
            <a:off x="2729163" y="3480007"/>
            <a:ext cx="2411738" cy="119064"/>
          </a:xfrm>
        </p:spPr>
        <p:txBody>
          <a:bodyPr/>
          <a:lstStyle>
            <a:lvl1pPr>
              <a:buFontTx/>
              <a:buNone/>
              <a:defRPr sz="1200" b="1">
                <a:solidFill>
                  <a:schemeClr val="tx2"/>
                </a:solidFill>
              </a:defRPr>
            </a:lvl1pPr>
            <a:lvl2pPr>
              <a:buFontTx/>
              <a:buNone/>
              <a:defRPr sz="900" b="0">
                <a:solidFill>
                  <a:schemeClr val="bg1">
                    <a:lumMod val="65000"/>
                  </a:schemeClr>
                </a:solidFill>
              </a:defRPr>
            </a:lvl2pPr>
            <a:lvl3pPr marL="0" indent="0">
              <a:buFontTx/>
              <a:buNone/>
              <a:defRPr sz="900" b="0">
                <a:solidFill>
                  <a:schemeClr val="bg1">
                    <a:lumMod val="65000"/>
                  </a:schemeClr>
                </a:solidFill>
              </a:defRPr>
            </a:lvl3pPr>
            <a:lvl4pPr marL="345600" indent="0">
              <a:buFontTx/>
              <a:buNone/>
              <a:defRPr sz="900" b="0">
                <a:solidFill>
                  <a:schemeClr val="bg1">
                    <a:lumMod val="65000"/>
                  </a:schemeClr>
                </a:solidFill>
              </a:defRPr>
            </a:lvl4pPr>
            <a:lvl5pPr marL="540000" indent="0">
              <a:buFontTx/>
              <a:buNone/>
              <a:defRPr sz="900" b="0">
                <a:solidFill>
                  <a:schemeClr val="bg1">
                    <a:lumMod val="65000"/>
                  </a:schemeClr>
                </a:solidFill>
              </a:defRPr>
            </a:lvl5pPr>
          </a:lstStyle>
          <a:p>
            <a:pPr lvl="0"/>
            <a:r>
              <a:rPr lang="en-US" smtClean="0"/>
              <a:t>Click to edit Master text styles</a:t>
            </a:r>
          </a:p>
        </p:txBody>
      </p:sp>
      <p:sp>
        <p:nvSpPr>
          <p:cNvPr id="11" name="TextBox 10"/>
          <p:cNvSpPr txBox="1"/>
          <p:nvPr userDrawn="1"/>
        </p:nvSpPr>
        <p:spPr>
          <a:xfrm>
            <a:off x="2594343" y="6637578"/>
            <a:ext cx="6953693" cy="135362"/>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smtClean="0">
                <a:solidFill>
                  <a:schemeClr val="tx1"/>
                </a:solidFill>
                <a:latin typeface="+mn-lt"/>
                <a:ea typeface="+mn-ea"/>
                <a:cs typeface="+mn-cs"/>
              </a:rPr>
              <a:t>Document Classification: KPMG Confidential</a:t>
            </a:r>
          </a:p>
        </p:txBody>
      </p:sp>
      <p:pic>
        <p:nvPicPr>
          <p:cNvPr id="12" name="Picture 11"/>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2715911" y="2939858"/>
            <a:ext cx="1245872" cy="384049"/>
          </a:xfrm>
          <a:prstGeom prst="rect">
            <a:avLst/>
          </a:prstGeom>
        </p:spPr>
      </p:pic>
      <p:pic>
        <p:nvPicPr>
          <p:cNvPr id="17" name="Picture 16"/>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4416819" y="2939858"/>
            <a:ext cx="387693" cy="384049"/>
          </a:xfrm>
          <a:prstGeom prst="rect">
            <a:avLst/>
          </a:prstGeom>
        </p:spPr>
      </p:pic>
      <p:pic>
        <p:nvPicPr>
          <p:cNvPr id="18" name="Picture 17"/>
          <p:cNvPicPr>
            <a:picLocks noChangeAspect="1"/>
          </p:cNvPicPr>
          <p:nvPr userDrawn="1"/>
        </p:nvPicPr>
        <p:blipFill rotWithShape="1">
          <a:blip r:embed="rId4" cstate="print">
            <a:extLst>
              <a:ext uri="{28A0092B-C50C-407E-A947-70E740481C1C}">
                <a14:useLocalDpi xmlns:a14="http://schemas.microsoft.com/office/drawing/2010/main" val="0"/>
              </a:ext>
            </a:extLst>
          </a:blip>
          <a:srcRect/>
          <a:stretch/>
        </p:blipFill>
        <p:spPr>
          <a:xfrm>
            <a:off x="3987785" y="2939858"/>
            <a:ext cx="398697" cy="384049"/>
          </a:xfrm>
          <a:prstGeom prst="rect">
            <a:avLst/>
          </a:prstGeom>
        </p:spPr>
      </p:pic>
    </p:spTree>
    <p:extLst>
      <p:ext uri="{BB962C8B-B14F-4D97-AF65-F5344CB8AC3E}">
        <p14:creationId xmlns:p14="http://schemas.microsoft.com/office/powerpoint/2010/main" val="32672736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invGray">
          <a:xfrm>
            <a:off x="2726400" y="1346400"/>
            <a:ext cx="8256000" cy="3510000"/>
          </a:xfrm>
        </p:spPr>
        <p:txBody>
          <a:bodyPr anchor="t" anchorCtr="0"/>
          <a:lstStyle>
            <a:lvl1pPr algn="l">
              <a:defRPr sz="11000">
                <a:solidFill>
                  <a:schemeClr val="bg1"/>
                </a:solidFill>
              </a:defRPr>
            </a:lvl1pPr>
          </a:lstStyle>
          <a:p>
            <a:r>
              <a:rPr lang="en-GB" dirty="0" smtClean="0"/>
              <a:t>Section divider one title style</a:t>
            </a:r>
            <a:endParaRPr lang="en-US" dirty="0"/>
          </a:p>
        </p:txBody>
      </p:sp>
      <p:sp>
        <p:nvSpPr>
          <p:cNvPr id="4" name="object 3"/>
          <p:cNvSpPr/>
          <p:nvPr userDrawn="1"/>
        </p:nvSpPr>
        <p:spPr>
          <a:xfrm>
            <a:off x="1" y="0"/>
            <a:ext cx="2116975"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6" name="Freeform 19"/>
          <p:cNvSpPr>
            <a:spLocks noEditPoints="1"/>
          </p:cNvSpPr>
          <p:nvPr userDrawn="1"/>
        </p:nvSpPr>
        <p:spPr bwMode="invGray">
          <a:xfrm>
            <a:off x="2752133" y="784800"/>
            <a:ext cx="1036800" cy="316800"/>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sz="1800" dirty="0"/>
          </a:p>
        </p:txBody>
      </p:sp>
    </p:spTree>
    <p:extLst>
      <p:ext uri="{BB962C8B-B14F-4D97-AF65-F5344CB8AC3E}">
        <p14:creationId xmlns:p14="http://schemas.microsoft.com/office/powerpoint/2010/main" val="410103600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6 - No image">
    <p:bg>
      <p:bgPr>
        <a:solidFill>
          <a:schemeClr val="accent1"/>
        </a:solidFill>
        <a:effectLst/>
      </p:bgPr>
    </p:bg>
    <p:spTree>
      <p:nvGrpSpPr>
        <p:cNvPr id="1" name=""/>
        <p:cNvGrpSpPr/>
        <p:nvPr/>
      </p:nvGrpSpPr>
      <p:grpSpPr>
        <a:xfrm>
          <a:off x="0" y="0"/>
          <a:ext cx="0" cy="0"/>
          <a:chOff x="0" y="0"/>
          <a:chExt cx="0" cy="0"/>
        </a:xfrm>
      </p:grpSpPr>
      <p:sp>
        <p:nvSpPr>
          <p:cNvPr id="7" name="object 3"/>
          <p:cNvSpPr/>
          <p:nvPr userDrawn="1"/>
        </p:nvSpPr>
        <p:spPr>
          <a:xfrm>
            <a:off x="0" y="1"/>
            <a:ext cx="1587731" cy="6858000"/>
          </a:xfrm>
          <a:custGeom>
            <a:avLst/>
            <a:gdLst/>
            <a:ahLst/>
            <a:cxnLst/>
            <a:rect l="l" t="t" r="r" b="b"/>
            <a:pathLst>
              <a:path w="1742046" h="7772400">
                <a:moveTo>
                  <a:pt x="0" y="7772400"/>
                </a:moveTo>
                <a:lnTo>
                  <a:pt x="1742046" y="7772400"/>
                </a:lnTo>
                <a:lnTo>
                  <a:pt x="1742046" y="0"/>
                </a:lnTo>
                <a:lnTo>
                  <a:pt x="0" y="0"/>
                </a:lnTo>
                <a:lnTo>
                  <a:pt x="0" y="7772400"/>
                </a:lnTo>
                <a:close/>
              </a:path>
            </a:pathLst>
          </a:custGeom>
          <a:solidFill>
            <a:srgbClr val="00338D"/>
          </a:solidFill>
        </p:spPr>
        <p:txBody>
          <a:bodyPr wrap="square" lIns="0" tIns="0" rIns="0" bIns="0" rtlCol="0">
            <a:noAutofit/>
          </a:bodyPr>
          <a:lstStyle/>
          <a:p>
            <a:endParaRPr sz="1800" dirty="0">
              <a:latin typeface="Arial" panose="020B0604020202020204" pitchFamily="34" charset="0"/>
            </a:endParaRPr>
          </a:p>
        </p:txBody>
      </p:sp>
      <p:sp>
        <p:nvSpPr>
          <p:cNvPr id="8" name="Title 1"/>
          <p:cNvSpPr>
            <a:spLocks noGrp="1"/>
          </p:cNvSpPr>
          <p:nvPr>
            <p:ph type="ctrTitle" hasCustomPrompt="1"/>
          </p:nvPr>
        </p:nvSpPr>
        <p:spPr>
          <a:xfrm>
            <a:off x="2709863" y="1435300"/>
            <a:ext cx="8489950" cy="3510000"/>
          </a:xfrm>
        </p:spPr>
        <p:txBody>
          <a:bodyPr anchor="t" anchorCtr="0"/>
          <a:lstStyle>
            <a:lvl1pPr algn="l">
              <a:defRPr sz="11000" baseline="0">
                <a:solidFill>
                  <a:schemeClr val="bg1"/>
                </a:solidFill>
              </a:defRPr>
            </a:lvl1pPr>
          </a:lstStyle>
          <a:p>
            <a:r>
              <a:rPr lang="en-GB" dirty="0" smtClean="0"/>
              <a:t>Title Slide 6 – </a:t>
            </a:r>
            <a:br>
              <a:rPr lang="en-GB" dirty="0" smtClean="0"/>
            </a:br>
            <a:r>
              <a:rPr lang="en-GB" dirty="0" smtClean="0"/>
              <a:t>no image</a:t>
            </a:r>
            <a:endParaRPr lang="en-US" dirty="0"/>
          </a:p>
        </p:txBody>
      </p:sp>
      <p:sp>
        <p:nvSpPr>
          <p:cNvPr id="10" name="Freeform 19"/>
          <p:cNvSpPr>
            <a:spLocks noChangeAspect="1" noEditPoints="1"/>
          </p:cNvSpPr>
          <p:nvPr userDrawn="1"/>
        </p:nvSpPr>
        <p:spPr bwMode="auto">
          <a:xfrm>
            <a:off x="2729163" y="524433"/>
            <a:ext cx="1079150" cy="439654"/>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6" name="Text Placeholder 3"/>
          <p:cNvSpPr>
            <a:spLocks noGrp="1"/>
          </p:cNvSpPr>
          <p:nvPr>
            <p:ph type="body" sz="quarter" idx="11"/>
          </p:nvPr>
        </p:nvSpPr>
        <p:spPr>
          <a:xfrm>
            <a:off x="2749463" y="5390900"/>
            <a:ext cx="8450350" cy="216000"/>
          </a:xfrm>
        </p:spPr>
        <p:txBody>
          <a:bodyPr/>
          <a:lstStyle>
            <a:lvl1pPr>
              <a:defRPr sz="1100">
                <a:solidFill>
                  <a:schemeClr val="bg1"/>
                </a:solidFill>
              </a:defRPr>
            </a:lvl1pPr>
            <a:lvl2pPr>
              <a:defRPr sz="1100">
                <a:solidFill>
                  <a:schemeClr val="bg1"/>
                </a:solidFill>
              </a:defRPr>
            </a:lvl2pPr>
            <a:lvl3pPr>
              <a:buClr>
                <a:schemeClr val="bg1"/>
              </a:buClr>
              <a:defRPr sz="1100">
                <a:solidFill>
                  <a:schemeClr val="bg1"/>
                </a:solidFill>
              </a:defRPr>
            </a:lvl3pPr>
            <a:lvl4pPr>
              <a:buClr>
                <a:schemeClr val="bg1"/>
              </a:buClr>
              <a:defRPr sz="1100">
                <a:solidFill>
                  <a:schemeClr val="bg1"/>
                </a:solidFill>
              </a:defRPr>
            </a:lvl4pPr>
            <a:lvl5pPr>
              <a:buClr>
                <a:schemeClr val="bg1"/>
              </a:buClr>
              <a:defRPr sz="11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44872334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108670719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COLUMN TEXT">
    <p:spTree>
      <p:nvGrpSpPr>
        <p:cNvPr id="1" name=""/>
        <p:cNvGrpSpPr/>
        <p:nvPr/>
      </p:nvGrpSpPr>
      <p:grpSpPr>
        <a:xfrm>
          <a:off x="0" y="0"/>
          <a:ext cx="0" cy="0"/>
          <a:chOff x="0" y="0"/>
          <a:chExt cx="0" cy="0"/>
        </a:xfrm>
      </p:grpSpPr>
      <p:sp>
        <p:nvSpPr>
          <p:cNvPr id="9" name="Text Placeholder 8"/>
          <p:cNvSpPr>
            <a:spLocks noGrp="1"/>
          </p:cNvSpPr>
          <p:nvPr>
            <p:ph type="body" sz="quarter" idx="10"/>
          </p:nvPr>
        </p:nvSpPr>
        <p:spPr>
          <a:xfrm>
            <a:off x="998400" y="1330126"/>
            <a:ext cx="10195200" cy="454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3" name="Title 2"/>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2604358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4" name="Text Placeholder 8"/>
          <p:cNvSpPr>
            <a:spLocks noGrp="1"/>
          </p:cNvSpPr>
          <p:nvPr>
            <p:ph type="body" sz="quarter" idx="11"/>
          </p:nvPr>
        </p:nvSpPr>
        <p:spPr>
          <a:xfrm>
            <a:off x="6220800" y="1330126"/>
            <a:ext cx="4968000" cy="454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Tree>
    <p:extLst>
      <p:ext uri="{BB962C8B-B14F-4D97-AF65-F5344CB8AC3E}">
        <p14:creationId xmlns:p14="http://schemas.microsoft.com/office/powerpoint/2010/main" val="760996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WITH IMAGE OR CHAR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9" name="Text Placeholder 8"/>
          <p:cNvSpPr>
            <a:spLocks noGrp="1"/>
          </p:cNvSpPr>
          <p:nvPr>
            <p:ph type="body" sz="quarter" idx="10"/>
          </p:nvPr>
        </p:nvSpPr>
        <p:spPr>
          <a:xfrm>
            <a:off x="1003200" y="1330126"/>
            <a:ext cx="4968000" cy="454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5" name="Chart Placeholder 4"/>
          <p:cNvSpPr>
            <a:spLocks noGrp="1"/>
          </p:cNvSpPr>
          <p:nvPr>
            <p:ph type="chart" sz="quarter" idx="13"/>
          </p:nvPr>
        </p:nvSpPr>
        <p:spPr>
          <a:xfrm>
            <a:off x="6220800" y="1330126"/>
            <a:ext cx="4968000" cy="4546800"/>
          </a:xfrm>
        </p:spPr>
        <p:txBody>
          <a:bodyPr anchor="ctr"/>
          <a:lstStyle>
            <a:lvl1pPr algn="ctr">
              <a:defRPr/>
            </a:lvl1pPr>
          </a:lstStyle>
          <a:p>
            <a:r>
              <a:rPr lang="en-US" dirty="0" smtClean="0"/>
              <a:t>Click icon to add chart</a:t>
            </a:r>
            <a:endParaRPr lang="en-GB" dirty="0" smtClean="0"/>
          </a:p>
        </p:txBody>
      </p:sp>
    </p:spTree>
    <p:extLst>
      <p:ext uri="{BB962C8B-B14F-4D97-AF65-F5344CB8AC3E}">
        <p14:creationId xmlns:p14="http://schemas.microsoft.com/office/powerpoint/2010/main" val="1468853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5" name="Chart Placeholder 4"/>
          <p:cNvSpPr>
            <a:spLocks noGrp="1"/>
          </p:cNvSpPr>
          <p:nvPr>
            <p:ph type="chart" sz="quarter" idx="11"/>
          </p:nvPr>
        </p:nvSpPr>
        <p:spPr>
          <a:xfrm>
            <a:off x="6220800" y="1330126"/>
            <a:ext cx="4968000" cy="4546800"/>
          </a:xfrm>
        </p:spPr>
        <p:txBody>
          <a:bodyPr anchor="ctr"/>
          <a:lstStyle>
            <a:lvl1pPr algn="ctr">
              <a:defRPr/>
            </a:lvl1pPr>
          </a:lstStyle>
          <a:p>
            <a:r>
              <a:rPr lang="en-US" dirty="0" smtClean="0"/>
              <a:t>Click icon to add chart</a:t>
            </a:r>
            <a:endParaRPr lang="en-GB" dirty="0" smtClean="0"/>
          </a:p>
        </p:txBody>
      </p:sp>
      <p:sp>
        <p:nvSpPr>
          <p:cNvPr id="6" name="Chart Placeholder 4"/>
          <p:cNvSpPr>
            <a:spLocks noGrp="1"/>
          </p:cNvSpPr>
          <p:nvPr>
            <p:ph type="chart" sz="quarter" idx="12"/>
          </p:nvPr>
        </p:nvSpPr>
        <p:spPr>
          <a:xfrm>
            <a:off x="1003200" y="1330126"/>
            <a:ext cx="4968000" cy="4546800"/>
          </a:xfrm>
        </p:spPr>
        <p:txBody>
          <a:bodyPr anchor="ctr"/>
          <a:lstStyle>
            <a:lvl1pPr algn="ctr">
              <a:defRPr/>
            </a:lvl1pPr>
          </a:lstStyle>
          <a:p>
            <a:r>
              <a:rPr lang="en-US" dirty="0" smtClean="0"/>
              <a:t>Click icon to add chart</a:t>
            </a:r>
            <a:endParaRPr lang="en-GB" dirty="0" smtClean="0"/>
          </a:p>
        </p:txBody>
      </p:sp>
    </p:spTree>
    <p:extLst>
      <p:ext uri="{BB962C8B-B14F-4D97-AF65-F5344CB8AC3E}">
        <p14:creationId xmlns:p14="http://schemas.microsoft.com/office/powerpoint/2010/main" val="2290827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9" name="Text Placeholder 8"/>
          <p:cNvSpPr>
            <a:spLocks noGrp="1"/>
          </p:cNvSpPr>
          <p:nvPr>
            <p:ph type="body" sz="quarter" idx="10"/>
          </p:nvPr>
        </p:nvSpPr>
        <p:spPr>
          <a:xfrm>
            <a:off x="1003200" y="3742126"/>
            <a:ext cx="10195200" cy="213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5" name="Chart Placeholder 4"/>
          <p:cNvSpPr>
            <a:spLocks noGrp="1"/>
          </p:cNvSpPr>
          <p:nvPr>
            <p:ph type="chart" sz="quarter" idx="11"/>
          </p:nvPr>
        </p:nvSpPr>
        <p:spPr>
          <a:xfrm>
            <a:off x="1003200" y="1331360"/>
            <a:ext cx="10195200" cy="2135740"/>
          </a:xfrm>
        </p:spPr>
        <p:txBody>
          <a:bodyPr anchor="ctr"/>
          <a:lstStyle>
            <a:lvl1pPr algn="ctr">
              <a:defRPr/>
            </a:lvl1pPr>
          </a:lstStyle>
          <a:p>
            <a:r>
              <a:rPr lang="en-US" dirty="0" smtClean="0"/>
              <a:t>Click icon to add chart</a:t>
            </a:r>
            <a:endParaRPr lang="en-GB" dirty="0" smtClean="0"/>
          </a:p>
        </p:txBody>
      </p:sp>
    </p:spTree>
    <p:extLst>
      <p:ext uri="{BB962C8B-B14F-4D97-AF65-F5344CB8AC3E}">
        <p14:creationId xmlns:p14="http://schemas.microsoft.com/office/powerpoint/2010/main" val="778661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COLUMN CHART TEXT">
    <p:spTree>
      <p:nvGrpSpPr>
        <p:cNvPr id="1" name=""/>
        <p:cNvGrpSpPr/>
        <p:nvPr/>
      </p:nvGrpSpPr>
      <p:grpSpPr>
        <a:xfrm>
          <a:off x="0" y="0"/>
          <a:ext cx="0" cy="0"/>
          <a:chOff x="0" y="0"/>
          <a:chExt cx="0" cy="0"/>
        </a:xfrm>
      </p:grpSpPr>
      <p:sp>
        <p:nvSpPr>
          <p:cNvPr id="2" name="Title 1"/>
          <p:cNvSpPr>
            <a:spLocks noGrp="1"/>
          </p:cNvSpPr>
          <p:nvPr>
            <p:ph type="title"/>
          </p:nvPr>
        </p:nvSpPr>
        <p:spPr>
          <a:xfrm>
            <a:off x="1003200" y="432000"/>
            <a:ext cx="10185600" cy="518400"/>
          </a:xfrm>
        </p:spPr>
        <p:txBody>
          <a:bodyPr/>
          <a:lstStyle/>
          <a:p>
            <a:r>
              <a:rPr lang="en-US" smtClean="0"/>
              <a:t>Click to edit Master title style</a:t>
            </a:r>
            <a:endParaRPr lang="en-US" dirty="0"/>
          </a:p>
        </p:txBody>
      </p:sp>
      <p:sp>
        <p:nvSpPr>
          <p:cNvPr id="5" name="Chart Placeholder 4"/>
          <p:cNvSpPr>
            <a:spLocks noGrp="1"/>
          </p:cNvSpPr>
          <p:nvPr>
            <p:ph type="chart" sz="quarter" idx="11"/>
          </p:nvPr>
        </p:nvSpPr>
        <p:spPr>
          <a:xfrm>
            <a:off x="4550400" y="1331360"/>
            <a:ext cx="3139200" cy="2134800"/>
          </a:xfrm>
        </p:spPr>
        <p:txBody>
          <a:bodyPr anchor="ctr"/>
          <a:lstStyle>
            <a:lvl1pPr algn="ctr">
              <a:defRPr/>
            </a:lvl1pPr>
          </a:lstStyle>
          <a:p>
            <a:r>
              <a:rPr lang="en-US" dirty="0" smtClean="0"/>
              <a:t>Click icon to add chart</a:t>
            </a:r>
            <a:endParaRPr lang="en-GB" dirty="0" smtClean="0"/>
          </a:p>
        </p:txBody>
      </p:sp>
      <p:sp>
        <p:nvSpPr>
          <p:cNvPr id="6" name="Chart Placeholder 4"/>
          <p:cNvSpPr>
            <a:spLocks noGrp="1"/>
          </p:cNvSpPr>
          <p:nvPr>
            <p:ph type="chart" sz="quarter" idx="12"/>
          </p:nvPr>
        </p:nvSpPr>
        <p:spPr>
          <a:xfrm>
            <a:off x="1003200" y="1331360"/>
            <a:ext cx="3187200" cy="2134800"/>
          </a:xfrm>
        </p:spPr>
        <p:txBody>
          <a:bodyPr anchor="ctr"/>
          <a:lstStyle>
            <a:lvl1pPr algn="ctr">
              <a:defRPr/>
            </a:lvl1pPr>
          </a:lstStyle>
          <a:p>
            <a:r>
              <a:rPr lang="en-US" dirty="0" smtClean="0"/>
              <a:t>Click icon to add chart</a:t>
            </a:r>
            <a:endParaRPr lang="en-GB" dirty="0" smtClean="0"/>
          </a:p>
        </p:txBody>
      </p:sp>
      <p:sp>
        <p:nvSpPr>
          <p:cNvPr id="7" name="Text Placeholder 8"/>
          <p:cNvSpPr>
            <a:spLocks noGrp="1"/>
          </p:cNvSpPr>
          <p:nvPr>
            <p:ph type="body" sz="quarter" idx="10"/>
          </p:nvPr>
        </p:nvSpPr>
        <p:spPr>
          <a:xfrm>
            <a:off x="1003200" y="3742126"/>
            <a:ext cx="3187200" cy="213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8" name="Chart Placeholder 4"/>
          <p:cNvSpPr>
            <a:spLocks noGrp="1"/>
          </p:cNvSpPr>
          <p:nvPr>
            <p:ph type="chart" sz="quarter" idx="13"/>
          </p:nvPr>
        </p:nvSpPr>
        <p:spPr>
          <a:xfrm>
            <a:off x="8049600" y="1331360"/>
            <a:ext cx="3139200" cy="2134800"/>
          </a:xfrm>
        </p:spPr>
        <p:txBody>
          <a:bodyPr anchor="ctr"/>
          <a:lstStyle>
            <a:lvl1pPr algn="ctr">
              <a:defRPr/>
            </a:lvl1pPr>
          </a:lstStyle>
          <a:p>
            <a:r>
              <a:rPr lang="en-US" dirty="0" smtClean="0"/>
              <a:t>Click icon to add chart</a:t>
            </a:r>
            <a:endParaRPr lang="en-GB" dirty="0" smtClean="0"/>
          </a:p>
        </p:txBody>
      </p:sp>
      <p:sp>
        <p:nvSpPr>
          <p:cNvPr id="9" name="Text Placeholder 8"/>
          <p:cNvSpPr>
            <a:spLocks noGrp="1"/>
          </p:cNvSpPr>
          <p:nvPr>
            <p:ph type="body" sz="quarter" idx="14"/>
          </p:nvPr>
        </p:nvSpPr>
        <p:spPr>
          <a:xfrm>
            <a:off x="4502400" y="3742126"/>
            <a:ext cx="3187200" cy="213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0" name="Text Placeholder 8"/>
          <p:cNvSpPr>
            <a:spLocks noGrp="1"/>
          </p:cNvSpPr>
          <p:nvPr>
            <p:ph type="body" sz="quarter" idx="15"/>
          </p:nvPr>
        </p:nvSpPr>
        <p:spPr>
          <a:xfrm>
            <a:off x="8001600" y="3742126"/>
            <a:ext cx="3187200" cy="213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Tree>
    <p:extLst>
      <p:ext uri="{BB962C8B-B14F-4D97-AF65-F5344CB8AC3E}">
        <p14:creationId xmlns:p14="http://schemas.microsoft.com/office/powerpoint/2010/main" val="3441336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98400" y="431800"/>
            <a:ext cx="10195200" cy="533400"/>
          </a:xfrm>
          <a:prstGeom prst="rect">
            <a:avLst/>
          </a:prstGeom>
        </p:spPr>
        <p:txBody>
          <a:bodyPr vert="horz" lIns="0" tIns="0" rIns="0" bIns="0" rtlCol="0" anchor="t"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003201" y="1331360"/>
            <a:ext cx="10194470" cy="4545566"/>
          </a:xfrm>
          <a:prstGeom prst="rect">
            <a:avLst/>
          </a:prstGeom>
        </p:spPr>
        <p:txBody>
          <a:bodyPr vert="horz" lIns="0" tIns="0" rIns="0" bIns="0" rtlCol="0" anchor="t" anchorCtr="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9" name="Shape 8"/>
          <p:cNvSpPr txBox="1">
            <a:spLocks/>
          </p:cNvSpPr>
          <p:nvPr userDrawn="1"/>
        </p:nvSpPr>
        <p:spPr>
          <a:xfrm>
            <a:off x="10739438" y="6266997"/>
            <a:ext cx="449655" cy="149412"/>
          </a:xfrm>
          <a:prstGeom prst="rect">
            <a:avLst/>
          </a:prstGeom>
        </p:spPr>
        <p:txBody>
          <a:bodyPr lIns="0" tIns="0" rIns="0" bIns="0" anchor="b" anchorCtr="0"/>
          <a:lstStyle>
            <a:defPPr>
              <a:defRPr lang="en-US"/>
            </a:defPPr>
            <a:lvl1pPr marL="0" algn="l" defTabSz="457200" rtl="0" eaLnBrk="1" latinLnBrk="0" hangingPunct="1">
              <a:defRPr sz="1000" kern="1200">
                <a:solidFill>
                  <a:srgbClr val="0061A8"/>
                </a:solidFill>
                <a:latin typeface="Arial"/>
                <a:ea typeface="Arial"/>
                <a:cs typeface="Arial"/>
                <a:sym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fld id="{86CB4B4D-7CA3-9044-876B-883B54F8677D}" type="slidenum">
              <a:rPr lang="en-US" sz="1000" smtClean="0">
                <a:solidFill>
                  <a:schemeClr val="tx2"/>
                </a:solidFill>
                <a:latin typeface="+mn-lt"/>
                <a:ea typeface="Arial"/>
                <a:cs typeface="Arial" panose="020B0604020202020204" pitchFamily="34" charset="0"/>
              </a:rPr>
              <a:pPr algn="r"/>
              <a:t>‹#›</a:t>
            </a:fld>
            <a:endParaRPr lang="en-US" sz="1000" dirty="0">
              <a:solidFill>
                <a:schemeClr val="tx2"/>
              </a:solidFill>
              <a:latin typeface="+mn-lt"/>
              <a:ea typeface="Arial"/>
              <a:cs typeface="Arial" panose="020B0604020202020204" pitchFamily="34" charset="0"/>
            </a:endParaRPr>
          </a:p>
        </p:txBody>
      </p:sp>
      <p:sp>
        <p:nvSpPr>
          <p:cNvPr id="25" name="TextBox 24"/>
          <p:cNvSpPr txBox="1"/>
          <p:nvPr userDrawn="1"/>
        </p:nvSpPr>
        <p:spPr>
          <a:xfrm>
            <a:off x="2594343" y="6637578"/>
            <a:ext cx="6953693" cy="135362"/>
          </a:xfrm>
          <a:prstGeom prst="rect">
            <a:avLst/>
          </a:prstGeom>
          <a:noFill/>
        </p:spPr>
        <p:txBody>
          <a:bodyPr wrap="squar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600" b="1" kern="1200" noProof="0" dirty="0" smtClean="0">
                <a:solidFill>
                  <a:schemeClr val="tx1"/>
                </a:solidFill>
                <a:latin typeface="+mn-lt"/>
                <a:ea typeface="+mn-ea"/>
                <a:cs typeface="+mn-cs"/>
              </a:rPr>
              <a:t>Document Classification: KPMG Confidential</a:t>
            </a:r>
          </a:p>
        </p:txBody>
      </p:sp>
      <p:sp>
        <p:nvSpPr>
          <p:cNvPr id="26" name="Freeform 19"/>
          <p:cNvSpPr>
            <a:spLocks noEditPoints="1"/>
          </p:cNvSpPr>
          <p:nvPr userDrawn="1"/>
        </p:nvSpPr>
        <p:spPr bwMode="auto">
          <a:xfrm>
            <a:off x="1003201" y="6266997"/>
            <a:ext cx="484029" cy="196893"/>
          </a:xfrm>
          <a:custGeom>
            <a:avLst/>
            <a:gdLst>
              <a:gd name="T0" fmla="*/ 269 w 283"/>
              <a:gd name="T1" fmla="*/ 77 h 114"/>
              <a:gd name="T2" fmla="*/ 222 w 283"/>
              <a:gd name="T3" fmla="*/ 87 h 114"/>
              <a:gd name="T4" fmla="*/ 244 w 283"/>
              <a:gd name="T5" fmla="*/ 60 h 114"/>
              <a:gd name="T6" fmla="*/ 269 w 283"/>
              <a:gd name="T7" fmla="*/ 56 h 114"/>
              <a:gd name="T8" fmla="*/ 222 w 283"/>
              <a:gd name="T9" fmla="*/ 2 h 114"/>
              <a:gd name="T10" fmla="*/ 281 w 283"/>
              <a:gd name="T11" fmla="*/ 87 h 114"/>
              <a:gd name="T12" fmla="*/ 222 w 283"/>
              <a:gd name="T13" fmla="*/ 89 h 114"/>
              <a:gd name="T14" fmla="*/ 246 w 283"/>
              <a:gd name="T15" fmla="*/ 101 h 114"/>
              <a:gd name="T16" fmla="*/ 205 w 283"/>
              <a:gd name="T17" fmla="*/ 82 h 114"/>
              <a:gd name="T18" fmla="*/ 203 w 283"/>
              <a:gd name="T19" fmla="*/ 52 h 114"/>
              <a:gd name="T20" fmla="*/ 154 w 283"/>
              <a:gd name="T21" fmla="*/ 87 h 114"/>
              <a:gd name="T22" fmla="*/ 213 w 283"/>
              <a:gd name="T23" fmla="*/ 53 h 114"/>
              <a:gd name="T24" fmla="*/ 171 w 283"/>
              <a:gd name="T25" fmla="*/ 87 h 114"/>
              <a:gd name="T26" fmla="*/ 180 w 283"/>
              <a:gd name="T27" fmla="*/ 87 h 114"/>
              <a:gd name="T28" fmla="*/ 120 w 283"/>
              <a:gd name="T29" fmla="*/ 87 h 114"/>
              <a:gd name="T30" fmla="*/ 117 w 283"/>
              <a:gd name="T31" fmla="*/ 56 h 114"/>
              <a:gd name="T32" fmla="*/ 86 w 283"/>
              <a:gd name="T33" fmla="*/ 2 h 114"/>
              <a:gd name="T34" fmla="*/ 145 w 283"/>
              <a:gd name="T35" fmla="*/ 52 h 114"/>
              <a:gd name="T36" fmla="*/ 142 w 283"/>
              <a:gd name="T37" fmla="*/ 87 h 114"/>
              <a:gd name="T38" fmla="*/ 93 w 283"/>
              <a:gd name="T39" fmla="*/ 79 h 114"/>
              <a:gd name="T40" fmla="*/ 89 w 283"/>
              <a:gd name="T41" fmla="*/ 79 h 114"/>
              <a:gd name="T42" fmla="*/ 87 w 283"/>
              <a:gd name="T43" fmla="*/ 69 h 114"/>
              <a:gd name="T44" fmla="*/ 95 w 283"/>
              <a:gd name="T45" fmla="*/ 62 h 114"/>
              <a:gd name="T46" fmla="*/ 93 w 283"/>
              <a:gd name="T47" fmla="*/ 79 h 114"/>
              <a:gd name="T48" fmla="*/ 67 w 283"/>
              <a:gd name="T49" fmla="*/ 86 h 114"/>
              <a:gd name="T50" fmla="*/ 37 w 283"/>
              <a:gd name="T51" fmla="*/ 82 h 114"/>
              <a:gd name="T52" fmla="*/ 25 w 283"/>
              <a:gd name="T53" fmla="*/ 77 h 114"/>
              <a:gd name="T54" fmla="*/ 18 w 283"/>
              <a:gd name="T55" fmla="*/ 2 h 114"/>
              <a:gd name="T56" fmla="*/ 76 w 283"/>
              <a:gd name="T57" fmla="*/ 55 h 114"/>
              <a:gd name="T58" fmla="*/ 22 w 283"/>
              <a:gd name="T59" fmla="*/ 87 h 114"/>
              <a:gd name="T60" fmla="*/ 220 w 283"/>
              <a:gd name="T61" fmla="*/ 0 h 114"/>
              <a:gd name="T62" fmla="*/ 215 w 283"/>
              <a:gd name="T63" fmla="*/ 0 h 114"/>
              <a:gd name="T64" fmla="*/ 147 w 283"/>
              <a:gd name="T65" fmla="*/ 52 h 114"/>
              <a:gd name="T66" fmla="*/ 84 w 283"/>
              <a:gd name="T67" fmla="*/ 52 h 114"/>
              <a:gd name="T68" fmla="*/ 16 w 283"/>
              <a:gd name="T69" fmla="*/ 0 h 114"/>
              <a:gd name="T70" fmla="*/ 14 w 283"/>
              <a:gd name="T71" fmla="*/ 113 h 114"/>
              <a:gd name="T72" fmla="*/ 35 w 283"/>
              <a:gd name="T73" fmla="*/ 113 h 114"/>
              <a:gd name="T74" fmla="*/ 66 w 283"/>
              <a:gd name="T75" fmla="*/ 89 h 114"/>
              <a:gd name="T76" fmla="*/ 81 w 283"/>
              <a:gd name="T77" fmla="*/ 89 h 114"/>
              <a:gd name="T78" fmla="*/ 90 w 283"/>
              <a:gd name="T79" fmla="*/ 89 h 114"/>
              <a:gd name="T80" fmla="*/ 112 w 283"/>
              <a:gd name="T81" fmla="*/ 113 h 114"/>
              <a:gd name="T82" fmla="*/ 142 w 283"/>
              <a:gd name="T83" fmla="*/ 89 h 114"/>
              <a:gd name="T84" fmla="*/ 170 w 283"/>
              <a:gd name="T85" fmla="*/ 89 h 114"/>
              <a:gd name="T86" fmla="*/ 190 w 283"/>
              <a:gd name="T87" fmla="*/ 113 h 114"/>
              <a:gd name="T88" fmla="*/ 210 w 283"/>
              <a:gd name="T89" fmla="*/ 108 h 114"/>
              <a:gd name="T90" fmla="*/ 266 w 283"/>
              <a:gd name="T91" fmla="*/ 89 h 114"/>
              <a:gd name="T92" fmla="*/ 220 w 283"/>
              <a:gd name="T93"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83" h="114">
                <a:moveTo>
                  <a:pt x="281" y="87"/>
                </a:moveTo>
                <a:cubicBezTo>
                  <a:pt x="266" y="87"/>
                  <a:pt x="266" y="87"/>
                  <a:pt x="266" y="87"/>
                </a:cubicBezTo>
                <a:cubicBezTo>
                  <a:pt x="269" y="77"/>
                  <a:pt x="269" y="77"/>
                  <a:pt x="269" y="77"/>
                </a:cubicBezTo>
                <a:cubicBezTo>
                  <a:pt x="239" y="77"/>
                  <a:pt x="239" y="77"/>
                  <a:pt x="239" y="77"/>
                </a:cubicBezTo>
                <a:cubicBezTo>
                  <a:pt x="237" y="87"/>
                  <a:pt x="237" y="87"/>
                  <a:pt x="237" y="87"/>
                </a:cubicBezTo>
                <a:cubicBezTo>
                  <a:pt x="222" y="87"/>
                  <a:pt x="222" y="87"/>
                  <a:pt x="222" y="87"/>
                </a:cubicBezTo>
                <a:cubicBezTo>
                  <a:pt x="222" y="85"/>
                  <a:pt x="222" y="85"/>
                  <a:pt x="222" y="85"/>
                </a:cubicBezTo>
                <a:cubicBezTo>
                  <a:pt x="223" y="84"/>
                  <a:pt x="223" y="83"/>
                  <a:pt x="223" y="81"/>
                </a:cubicBezTo>
                <a:cubicBezTo>
                  <a:pt x="226" y="71"/>
                  <a:pt x="233" y="60"/>
                  <a:pt x="244" y="60"/>
                </a:cubicBezTo>
                <a:cubicBezTo>
                  <a:pt x="249" y="60"/>
                  <a:pt x="254" y="62"/>
                  <a:pt x="253" y="69"/>
                </a:cubicBezTo>
                <a:cubicBezTo>
                  <a:pt x="271" y="69"/>
                  <a:pt x="271" y="69"/>
                  <a:pt x="271" y="69"/>
                </a:cubicBezTo>
                <a:cubicBezTo>
                  <a:pt x="272" y="66"/>
                  <a:pt x="273" y="61"/>
                  <a:pt x="269" y="56"/>
                </a:cubicBezTo>
                <a:cubicBezTo>
                  <a:pt x="266" y="51"/>
                  <a:pt x="258" y="48"/>
                  <a:pt x="248" y="48"/>
                </a:cubicBezTo>
                <a:cubicBezTo>
                  <a:pt x="241" y="48"/>
                  <a:pt x="231" y="50"/>
                  <a:pt x="222" y="55"/>
                </a:cubicBezTo>
                <a:cubicBezTo>
                  <a:pt x="222" y="2"/>
                  <a:pt x="222" y="2"/>
                  <a:pt x="222" y="2"/>
                </a:cubicBezTo>
                <a:cubicBezTo>
                  <a:pt x="281" y="2"/>
                  <a:pt x="281" y="2"/>
                  <a:pt x="281" y="2"/>
                </a:cubicBezTo>
                <a:cubicBezTo>
                  <a:pt x="281" y="87"/>
                  <a:pt x="281" y="87"/>
                  <a:pt x="281" y="87"/>
                </a:cubicBezTo>
                <a:cubicBezTo>
                  <a:pt x="281" y="87"/>
                  <a:pt x="281" y="87"/>
                  <a:pt x="281" y="87"/>
                </a:cubicBezTo>
                <a:close/>
                <a:moveTo>
                  <a:pt x="246" y="101"/>
                </a:moveTo>
                <a:cubicBezTo>
                  <a:pt x="243" y="102"/>
                  <a:pt x="240" y="102"/>
                  <a:pt x="237" y="102"/>
                </a:cubicBezTo>
                <a:cubicBezTo>
                  <a:pt x="228" y="102"/>
                  <a:pt x="222" y="98"/>
                  <a:pt x="222" y="89"/>
                </a:cubicBezTo>
                <a:cubicBezTo>
                  <a:pt x="249" y="89"/>
                  <a:pt x="249" y="89"/>
                  <a:pt x="249" y="89"/>
                </a:cubicBezTo>
                <a:cubicBezTo>
                  <a:pt x="246" y="101"/>
                  <a:pt x="246" y="101"/>
                  <a:pt x="246" y="101"/>
                </a:cubicBezTo>
                <a:cubicBezTo>
                  <a:pt x="246" y="101"/>
                  <a:pt x="246" y="101"/>
                  <a:pt x="246" y="101"/>
                </a:cubicBezTo>
                <a:close/>
                <a:moveTo>
                  <a:pt x="213" y="53"/>
                </a:moveTo>
                <a:cubicBezTo>
                  <a:pt x="213" y="65"/>
                  <a:pt x="213" y="65"/>
                  <a:pt x="213" y="65"/>
                </a:cubicBezTo>
                <a:cubicBezTo>
                  <a:pt x="209" y="71"/>
                  <a:pt x="206" y="77"/>
                  <a:pt x="205" y="82"/>
                </a:cubicBezTo>
                <a:cubicBezTo>
                  <a:pt x="204" y="83"/>
                  <a:pt x="204" y="85"/>
                  <a:pt x="204" y="87"/>
                </a:cubicBezTo>
                <a:cubicBezTo>
                  <a:pt x="195" y="87"/>
                  <a:pt x="195" y="87"/>
                  <a:pt x="195" y="87"/>
                </a:cubicBezTo>
                <a:cubicBezTo>
                  <a:pt x="203" y="52"/>
                  <a:pt x="203" y="52"/>
                  <a:pt x="203" y="52"/>
                </a:cubicBezTo>
                <a:cubicBezTo>
                  <a:pt x="178" y="52"/>
                  <a:pt x="178" y="52"/>
                  <a:pt x="178" y="52"/>
                </a:cubicBezTo>
                <a:cubicBezTo>
                  <a:pt x="156" y="87"/>
                  <a:pt x="156" y="87"/>
                  <a:pt x="156" y="87"/>
                </a:cubicBezTo>
                <a:cubicBezTo>
                  <a:pt x="154" y="87"/>
                  <a:pt x="154" y="87"/>
                  <a:pt x="154" y="87"/>
                </a:cubicBezTo>
                <a:cubicBezTo>
                  <a:pt x="154" y="2"/>
                  <a:pt x="154" y="2"/>
                  <a:pt x="154" y="2"/>
                </a:cubicBezTo>
                <a:cubicBezTo>
                  <a:pt x="213" y="2"/>
                  <a:pt x="213" y="2"/>
                  <a:pt x="213" y="2"/>
                </a:cubicBezTo>
                <a:cubicBezTo>
                  <a:pt x="213" y="53"/>
                  <a:pt x="213" y="53"/>
                  <a:pt x="213" y="53"/>
                </a:cubicBezTo>
                <a:cubicBezTo>
                  <a:pt x="213" y="53"/>
                  <a:pt x="213" y="53"/>
                  <a:pt x="213" y="53"/>
                </a:cubicBezTo>
                <a:close/>
                <a:moveTo>
                  <a:pt x="180" y="87"/>
                </a:moveTo>
                <a:cubicBezTo>
                  <a:pt x="171" y="87"/>
                  <a:pt x="171" y="87"/>
                  <a:pt x="171" y="87"/>
                </a:cubicBezTo>
                <a:cubicBezTo>
                  <a:pt x="185" y="66"/>
                  <a:pt x="185" y="66"/>
                  <a:pt x="185" y="66"/>
                </a:cubicBezTo>
                <a:cubicBezTo>
                  <a:pt x="180" y="87"/>
                  <a:pt x="180" y="87"/>
                  <a:pt x="180" y="87"/>
                </a:cubicBezTo>
                <a:cubicBezTo>
                  <a:pt x="180" y="87"/>
                  <a:pt x="180" y="87"/>
                  <a:pt x="180" y="87"/>
                </a:cubicBezTo>
                <a:close/>
                <a:moveTo>
                  <a:pt x="145" y="52"/>
                </a:moveTo>
                <a:cubicBezTo>
                  <a:pt x="130" y="52"/>
                  <a:pt x="130" y="52"/>
                  <a:pt x="130" y="52"/>
                </a:cubicBezTo>
                <a:cubicBezTo>
                  <a:pt x="120" y="87"/>
                  <a:pt x="120" y="87"/>
                  <a:pt x="120" y="87"/>
                </a:cubicBezTo>
                <a:cubicBezTo>
                  <a:pt x="104" y="87"/>
                  <a:pt x="104" y="87"/>
                  <a:pt x="104" y="87"/>
                </a:cubicBezTo>
                <a:cubicBezTo>
                  <a:pt x="112" y="84"/>
                  <a:pt x="117" y="78"/>
                  <a:pt x="119" y="70"/>
                </a:cubicBezTo>
                <a:cubicBezTo>
                  <a:pt x="120" y="64"/>
                  <a:pt x="119" y="59"/>
                  <a:pt x="117" y="56"/>
                </a:cubicBezTo>
                <a:cubicBezTo>
                  <a:pt x="113" y="51"/>
                  <a:pt x="105" y="52"/>
                  <a:pt x="98" y="52"/>
                </a:cubicBezTo>
                <a:cubicBezTo>
                  <a:pt x="97" y="52"/>
                  <a:pt x="86" y="52"/>
                  <a:pt x="86" y="52"/>
                </a:cubicBezTo>
                <a:cubicBezTo>
                  <a:pt x="86" y="2"/>
                  <a:pt x="86" y="2"/>
                  <a:pt x="86" y="2"/>
                </a:cubicBezTo>
                <a:cubicBezTo>
                  <a:pt x="145" y="2"/>
                  <a:pt x="145" y="2"/>
                  <a:pt x="145" y="2"/>
                </a:cubicBezTo>
                <a:cubicBezTo>
                  <a:pt x="145" y="52"/>
                  <a:pt x="145" y="52"/>
                  <a:pt x="145" y="52"/>
                </a:cubicBezTo>
                <a:cubicBezTo>
                  <a:pt x="145" y="52"/>
                  <a:pt x="145" y="52"/>
                  <a:pt x="145" y="52"/>
                </a:cubicBezTo>
                <a:close/>
                <a:moveTo>
                  <a:pt x="135" y="87"/>
                </a:moveTo>
                <a:cubicBezTo>
                  <a:pt x="141" y="65"/>
                  <a:pt x="141" y="65"/>
                  <a:pt x="141" y="65"/>
                </a:cubicBezTo>
                <a:cubicBezTo>
                  <a:pt x="142" y="87"/>
                  <a:pt x="142" y="87"/>
                  <a:pt x="142" y="87"/>
                </a:cubicBezTo>
                <a:cubicBezTo>
                  <a:pt x="135" y="87"/>
                  <a:pt x="135" y="87"/>
                  <a:pt x="135" y="87"/>
                </a:cubicBezTo>
                <a:cubicBezTo>
                  <a:pt x="135" y="87"/>
                  <a:pt x="135" y="87"/>
                  <a:pt x="135" y="87"/>
                </a:cubicBezTo>
                <a:close/>
                <a:moveTo>
                  <a:pt x="93" y="79"/>
                </a:moveTo>
                <a:cubicBezTo>
                  <a:pt x="93" y="79"/>
                  <a:pt x="93" y="79"/>
                  <a:pt x="93" y="79"/>
                </a:cubicBezTo>
                <a:cubicBezTo>
                  <a:pt x="92" y="79"/>
                  <a:pt x="91" y="79"/>
                  <a:pt x="91" y="79"/>
                </a:cubicBezTo>
                <a:cubicBezTo>
                  <a:pt x="90" y="79"/>
                  <a:pt x="89" y="79"/>
                  <a:pt x="89" y="79"/>
                </a:cubicBezTo>
                <a:cubicBezTo>
                  <a:pt x="85" y="79"/>
                  <a:pt x="85" y="79"/>
                  <a:pt x="85" y="79"/>
                </a:cubicBezTo>
                <a:cubicBezTo>
                  <a:pt x="87" y="72"/>
                  <a:pt x="87" y="72"/>
                  <a:pt x="87" y="72"/>
                </a:cubicBezTo>
                <a:cubicBezTo>
                  <a:pt x="87" y="69"/>
                  <a:pt x="87" y="69"/>
                  <a:pt x="87" y="69"/>
                </a:cubicBezTo>
                <a:cubicBezTo>
                  <a:pt x="89" y="62"/>
                  <a:pt x="89" y="62"/>
                  <a:pt x="89" y="62"/>
                </a:cubicBezTo>
                <a:cubicBezTo>
                  <a:pt x="90" y="62"/>
                  <a:pt x="91" y="62"/>
                  <a:pt x="92" y="62"/>
                </a:cubicBezTo>
                <a:cubicBezTo>
                  <a:pt x="95" y="62"/>
                  <a:pt x="95" y="62"/>
                  <a:pt x="95" y="62"/>
                </a:cubicBezTo>
                <a:cubicBezTo>
                  <a:pt x="100" y="62"/>
                  <a:pt x="103" y="62"/>
                  <a:pt x="104" y="63"/>
                </a:cubicBezTo>
                <a:cubicBezTo>
                  <a:pt x="105" y="65"/>
                  <a:pt x="105" y="67"/>
                  <a:pt x="104" y="70"/>
                </a:cubicBezTo>
                <a:cubicBezTo>
                  <a:pt x="102" y="75"/>
                  <a:pt x="100" y="78"/>
                  <a:pt x="93" y="79"/>
                </a:cubicBezTo>
                <a:moveTo>
                  <a:pt x="76" y="55"/>
                </a:moveTo>
                <a:cubicBezTo>
                  <a:pt x="75" y="58"/>
                  <a:pt x="75" y="58"/>
                  <a:pt x="75" y="58"/>
                </a:cubicBezTo>
                <a:cubicBezTo>
                  <a:pt x="67" y="86"/>
                  <a:pt x="67" y="86"/>
                  <a:pt x="67" y="86"/>
                </a:cubicBezTo>
                <a:cubicBezTo>
                  <a:pt x="67" y="87"/>
                  <a:pt x="67" y="87"/>
                  <a:pt x="67" y="87"/>
                </a:cubicBezTo>
                <a:cubicBezTo>
                  <a:pt x="39" y="87"/>
                  <a:pt x="39" y="87"/>
                  <a:pt x="39" y="87"/>
                </a:cubicBezTo>
                <a:cubicBezTo>
                  <a:pt x="37" y="82"/>
                  <a:pt x="37" y="82"/>
                  <a:pt x="37" y="82"/>
                </a:cubicBezTo>
                <a:cubicBezTo>
                  <a:pt x="67" y="52"/>
                  <a:pt x="67" y="52"/>
                  <a:pt x="67" y="52"/>
                </a:cubicBezTo>
                <a:cubicBezTo>
                  <a:pt x="48" y="52"/>
                  <a:pt x="48" y="52"/>
                  <a:pt x="48" y="52"/>
                </a:cubicBezTo>
                <a:cubicBezTo>
                  <a:pt x="25" y="77"/>
                  <a:pt x="25" y="77"/>
                  <a:pt x="25" y="77"/>
                </a:cubicBezTo>
                <a:cubicBezTo>
                  <a:pt x="32" y="52"/>
                  <a:pt x="32" y="52"/>
                  <a:pt x="32" y="52"/>
                </a:cubicBezTo>
                <a:cubicBezTo>
                  <a:pt x="18" y="52"/>
                  <a:pt x="18" y="52"/>
                  <a:pt x="18" y="52"/>
                </a:cubicBezTo>
                <a:cubicBezTo>
                  <a:pt x="18" y="2"/>
                  <a:pt x="18" y="2"/>
                  <a:pt x="18" y="2"/>
                </a:cubicBezTo>
                <a:cubicBezTo>
                  <a:pt x="76" y="2"/>
                  <a:pt x="76" y="2"/>
                  <a:pt x="76" y="2"/>
                </a:cubicBezTo>
                <a:cubicBezTo>
                  <a:pt x="76" y="55"/>
                  <a:pt x="76" y="55"/>
                  <a:pt x="76" y="55"/>
                </a:cubicBezTo>
                <a:cubicBezTo>
                  <a:pt x="76" y="55"/>
                  <a:pt x="76" y="55"/>
                  <a:pt x="76" y="55"/>
                </a:cubicBezTo>
                <a:close/>
                <a:moveTo>
                  <a:pt x="22" y="87"/>
                </a:moveTo>
                <a:cubicBezTo>
                  <a:pt x="22" y="87"/>
                  <a:pt x="22" y="87"/>
                  <a:pt x="22" y="87"/>
                </a:cubicBezTo>
                <a:cubicBezTo>
                  <a:pt x="22" y="87"/>
                  <a:pt x="22" y="87"/>
                  <a:pt x="22" y="87"/>
                </a:cubicBezTo>
                <a:cubicBezTo>
                  <a:pt x="22" y="87"/>
                  <a:pt x="22" y="87"/>
                  <a:pt x="22" y="87"/>
                </a:cubicBezTo>
                <a:cubicBezTo>
                  <a:pt x="22" y="87"/>
                  <a:pt x="22" y="87"/>
                  <a:pt x="22" y="87"/>
                </a:cubicBezTo>
                <a:close/>
                <a:moveTo>
                  <a:pt x="220" y="0"/>
                </a:moveTo>
                <a:cubicBezTo>
                  <a:pt x="220" y="57"/>
                  <a:pt x="220" y="57"/>
                  <a:pt x="220" y="57"/>
                </a:cubicBezTo>
                <a:cubicBezTo>
                  <a:pt x="218" y="59"/>
                  <a:pt x="216" y="60"/>
                  <a:pt x="215" y="62"/>
                </a:cubicBezTo>
                <a:cubicBezTo>
                  <a:pt x="215" y="0"/>
                  <a:pt x="215" y="0"/>
                  <a:pt x="215" y="0"/>
                </a:cubicBezTo>
                <a:cubicBezTo>
                  <a:pt x="152" y="0"/>
                  <a:pt x="152" y="0"/>
                  <a:pt x="152" y="0"/>
                </a:cubicBezTo>
                <a:cubicBezTo>
                  <a:pt x="152" y="52"/>
                  <a:pt x="152" y="52"/>
                  <a:pt x="152" y="52"/>
                </a:cubicBezTo>
                <a:cubicBezTo>
                  <a:pt x="147" y="52"/>
                  <a:pt x="147" y="52"/>
                  <a:pt x="147" y="52"/>
                </a:cubicBezTo>
                <a:cubicBezTo>
                  <a:pt x="147" y="0"/>
                  <a:pt x="147" y="0"/>
                  <a:pt x="147" y="0"/>
                </a:cubicBezTo>
                <a:cubicBezTo>
                  <a:pt x="84" y="0"/>
                  <a:pt x="84" y="0"/>
                  <a:pt x="84" y="0"/>
                </a:cubicBezTo>
                <a:cubicBezTo>
                  <a:pt x="84" y="52"/>
                  <a:pt x="84" y="52"/>
                  <a:pt x="84" y="52"/>
                </a:cubicBezTo>
                <a:cubicBezTo>
                  <a:pt x="79" y="52"/>
                  <a:pt x="79" y="52"/>
                  <a:pt x="79" y="52"/>
                </a:cubicBezTo>
                <a:cubicBezTo>
                  <a:pt x="79" y="0"/>
                  <a:pt x="79" y="0"/>
                  <a:pt x="79" y="0"/>
                </a:cubicBezTo>
                <a:cubicBezTo>
                  <a:pt x="16" y="0"/>
                  <a:pt x="16" y="0"/>
                  <a:pt x="16" y="0"/>
                </a:cubicBezTo>
                <a:cubicBezTo>
                  <a:pt x="16" y="59"/>
                  <a:pt x="16" y="59"/>
                  <a:pt x="16" y="59"/>
                </a:cubicBezTo>
                <a:cubicBezTo>
                  <a:pt x="0" y="113"/>
                  <a:pt x="0" y="113"/>
                  <a:pt x="0" y="113"/>
                </a:cubicBezTo>
                <a:cubicBezTo>
                  <a:pt x="14" y="113"/>
                  <a:pt x="14" y="113"/>
                  <a:pt x="14" y="113"/>
                </a:cubicBezTo>
                <a:cubicBezTo>
                  <a:pt x="21" y="89"/>
                  <a:pt x="21" y="89"/>
                  <a:pt x="21" y="89"/>
                </a:cubicBezTo>
                <a:cubicBezTo>
                  <a:pt x="23" y="89"/>
                  <a:pt x="23" y="89"/>
                  <a:pt x="23" y="89"/>
                </a:cubicBezTo>
                <a:cubicBezTo>
                  <a:pt x="35" y="113"/>
                  <a:pt x="35" y="113"/>
                  <a:pt x="35" y="113"/>
                </a:cubicBezTo>
                <a:cubicBezTo>
                  <a:pt x="52" y="113"/>
                  <a:pt x="52" y="113"/>
                  <a:pt x="52" y="113"/>
                </a:cubicBezTo>
                <a:cubicBezTo>
                  <a:pt x="40" y="89"/>
                  <a:pt x="40" y="89"/>
                  <a:pt x="40" y="89"/>
                </a:cubicBezTo>
                <a:cubicBezTo>
                  <a:pt x="66" y="89"/>
                  <a:pt x="66" y="89"/>
                  <a:pt x="66" y="89"/>
                </a:cubicBezTo>
                <a:cubicBezTo>
                  <a:pt x="59" y="113"/>
                  <a:pt x="59" y="113"/>
                  <a:pt x="59" y="113"/>
                </a:cubicBezTo>
                <a:cubicBezTo>
                  <a:pt x="74" y="113"/>
                  <a:pt x="74" y="113"/>
                  <a:pt x="74" y="113"/>
                </a:cubicBezTo>
                <a:cubicBezTo>
                  <a:pt x="81" y="89"/>
                  <a:pt x="81" y="89"/>
                  <a:pt x="81" y="89"/>
                </a:cubicBezTo>
                <a:cubicBezTo>
                  <a:pt x="85" y="89"/>
                  <a:pt x="85" y="89"/>
                  <a:pt x="85" y="89"/>
                </a:cubicBezTo>
                <a:cubicBezTo>
                  <a:pt x="85" y="89"/>
                  <a:pt x="85" y="89"/>
                  <a:pt x="85" y="89"/>
                </a:cubicBezTo>
                <a:cubicBezTo>
                  <a:pt x="90" y="89"/>
                  <a:pt x="90" y="89"/>
                  <a:pt x="90" y="89"/>
                </a:cubicBezTo>
                <a:cubicBezTo>
                  <a:pt x="90" y="89"/>
                  <a:pt x="90" y="89"/>
                  <a:pt x="90" y="89"/>
                </a:cubicBezTo>
                <a:cubicBezTo>
                  <a:pt x="119" y="89"/>
                  <a:pt x="119" y="89"/>
                  <a:pt x="119" y="89"/>
                </a:cubicBezTo>
                <a:cubicBezTo>
                  <a:pt x="112" y="113"/>
                  <a:pt x="112" y="113"/>
                  <a:pt x="112" y="113"/>
                </a:cubicBezTo>
                <a:cubicBezTo>
                  <a:pt x="128" y="113"/>
                  <a:pt x="128" y="113"/>
                  <a:pt x="128" y="113"/>
                </a:cubicBezTo>
                <a:cubicBezTo>
                  <a:pt x="135" y="89"/>
                  <a:pt x="135" y="89"/>
                  <a:pt x="135" y="89"/>
                </a:cubicBezTo>
                <a:cubicBezTo>
                  <a:pt x="142" y="89"/>
                  <a:pt x="142" y="89"/>
                  <a:pt x="142" y="89"/>
                </a:cubicBezTo>
                <a:cubicBezTo>
                  <a:pt x="142" y="113"/>
                  <a:pt x="142" y="113"/>
                  <a:pt x="142" y="113"/>
                </a:cubicBezTo>
                <a:cubicBezTo>
                  <a:pt x="155" y="113"/>
                  <a:pt x="155" y="113"/>
                  <a:pt x="155" y="113"/>
                </a:cubicBezTo>
                <a:cubicBezTo>
                  <a:pt x="170" y="89"/>
                  <a:pt x="170" y="89"/>
                  <a:pt x="170" y="89"/>
                </a:cubicBezTo>
                <a:cubicBezTo>
                  <a:pt x="180" y="89"/>
                  <a:pt x="180" y="89"/>
                  <a:pt x="180" y="89"/>
                </a:cubicBezTo>
                <a:cubicBezTo>
                  <a:pt x="175" y="113"/>
                  <a:pt x="175" y="113"/>
                  <a:pt x="175" y="113"/>
                </a:cubicBezTo>
                <a:cubicBezTo>
                  <a:pt x="190" y="113"/>
                  <a:pt x="190" y="113"/>
                  <a:pt x="190" y="113"/>
                </a:cubicBezTo>
                <a:cubicBezTo>
                  <a:pt x="195" y="89"/>
                  <a:pt x="195" y="89"/>
                  <a:pt x="195" y="89"/>
                </a:cubicBezTo>
                <a:cubicBezTo>
                  <a:pt x="204" y="89"/>
                  <a:pt x="204" y="89"/>
                  <a:pt x="204" y="89"/>
                </a:cubicBezTo>
                <a:cubicBezTo>
                  <a:pt x="203" y="96"/>
                  <a:pt x="205" y="103"/>
                  <a:pt x="210" y="108"/>
                </a:cubicBezTo>
                <a:cubicBezTo>
                  <a:pt x="216" y="113"/>
                  <a:pt x="225" y="114"/>
                  <a:pt x="232" y="114"/>
                </a:cubicBezTo>
                <a:cubicBezTo>
                  <a:pt x="241" y="114"/>
                  <a:pt x="251" y="113"/>
                  <a:pt x="260" y="111"/>
                </a:cubicBezTo>
                <a:cubicBezTo>
                  <a:pt x="266" y="89"/>
                  <a:pt x="266" y="89"/>
                  <a:pt x="266" y="89"/>
                </a:cubicBezTo>
                <a:cubicBezTo>
                  <a:pt x="283" y="89"/>
                  <a:pt x="283" y="89"/>
                  <a:pt x="283" y="89"/>
                </a:cubicBezTo>
                <a:cubicBezTo>
                  <a:pt x="283" y="0"/>
                  <a:pt x="283" y="0"/>
                  <a:pt x="283" y="0"/>
                </a:cubicBezTo>
                <a:cubicBezTo>
                  <a:pt x="220" y="0"/>
                  <a:pt x="220" y="0"/>
                  <a:pt x="220" y="0"/>
                </a:cubicBezTo>
                <a:cubicBezTo>
                  <a:pt x="220" y="0"/>
                  <a:pt x="220" y="0"/>
                  <a:pt x="220"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GB" dirty="0"/>
          </a:p>
        </p:txBody>
      </p:sp>
      <p:sp>
        <p:nvSpPr>
          <p:cNvPr id="30" name="TextBox 29"/>
          <p:cNvSpPr txBox="1"/>
          <p:nvPr userDrawn="1">
            <p:custDataLst>
              <p:tags r:id="rId16"/>
            </p:custDataLst>
          </p:nvPr>
        </p:nvSpPr>
        <p:spPr>
          <a:xfrm>
            <a:off x="2234934" y="6266997"/>
            <a:ext cx="7756800" cy="370800"/>
          </a:xfrm>
          <a:prstGeom prst="rect">
            <a:avLst/>
          </a:prstGeom>
          <a:noFill/>
        </p:spPr>
        <p:txBody>
          <a:bodyPr wrap="square" lIns="0" tIns="0" rIns="0" bIns="0"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600" kern="1200" noProof="0" dirty="0" smtClean="0">
                <a:solidFill>
                  <a:schemeClr val="bg1">
                    <a:lumMod val="65000"/>
                  </a:schemeClr>
                </a:solidFill>
                <a:latin typeface="+mn-lt"/>
                <a:ea typeface="+mn-ea"/>
                <a:cs typeface="+mn-cs"/>
              </a:rPr>
              <a:t>© 2019 KPMG Global Services Private Limited, a company incorporated under the laws of India and a member firm of the KPMG network of independent member firms affiliated with KPMG International Cooperative, a Swiss entity. All rights reserved. The KPMG name and logo are registered trademarks or trademarks of KPMG International.</a:t>
            </a:r>
            <a:endParaRPr lang="en-GB" sz="600" kern="1200" noProof="0" dirty="0">
              <a:solidFill>
                <a:schemeClr val="bg1">
                  <a:lumMod val="65000"/>
                </a:schemeClr>
              </a:solidFill>
              <a:latin typeface="+mn-lt"/>
              <a:ea typeface="+mn-ea"/>
              <a:cs typeface="+mn-cs"/>
            </a:endParaRPr>
          </a:p>
        </p:txBody>
      </p:sp>
    </p:spTree>
    <p:extLst>
      <p:ext uri="{BB962C8B-B14F-4D97-AF65-F5344CB8AC3E}">
        <p14:creationId xmlns:p14="http://schemas.microsoft.com/office/powerpoint/2010/main" val="3521449419"/>
      </p:ext>
    </p:extLst>
  </p:cSld>
  <p:clrMap bg1="lt1" tx1="dk1" bg2="lt2" tx2="dk2" accent1="accent1" accent2="accent2" accent3="accent3" accent4="accent4" accent5="accent5" accent6="accent6" hlink="hlink" folHlink="folHlink"/>
  <p:sldLayoutIdLst>
    <p:sldLayoutId id="2147483709" r:id="rId1"/>
    <p:sldLayoutId id="2147483680" r:id="rId2"/>
    <p:sldLayoutId id="2147483666" r:id="rId3"/>
    <p:sldLayoutId id="2147483664" r:id="rId4"/>
    <p:sldLayoutId id="2147483689" r:id="rId5"/>
    <p:sldLayoutId id="2147483690" r:id="rId6"/>
    <p:sldLayoutId id="2147483691" r:id="rId7"/>
    <p:sldLayoutId id="2147483692" r:id="rId8"/>
    <p:sldLayoutId id="2147483693" r:id="rId9"/>
    <p:sldLayoutId id="2147483694" r:id="rId10"/>
    <p:sldLayoutId id="2147483695" r:id="rId11"/>
    <p:sldLayoutId id="2147483684" r:id="rId12"/>
    <p:sldLayoutId id="2147483667" r:id="rId13"/>
    <p:sldLayoutId id="2147483710" r:id="rId14"/>
  </p:sldLayoutIdLst>
  <p:timing>
    <p:tnLst>
      <p:par>
        <p:cTn id="1" dur="indefinite" restart="never" nodeType="tmRoot"/>
      </p:par>
    </p:tnLst>
  </p:timing>
  <p:txStyles>
    <p:titleStyle>
      <a:lvl1pPr algn="l" defTabSz="914400" rtl="0" eaLnBrk="1" latinLnBrk="0" hangingPunct="1">
        <a:lnSpc>
          <a:spcPct val="70000"/>
        </a:lnSpc>
        <a:spcBef>
          <a:spcPct val="0"/>
        </a:spcBef>
        <a:buNone/>
        <a:defRPr sz="5400" kern="1200">
          <a:solidFill>
            <a:schemeClr val="tx2"/>
          </a:solidFill>
          <a:latin typeface="+mj-lt"/>
          <a:ea typeface="+mj-ea"/>
          <a:cs typeface="+mj-cs"/>
        </a:defRPr>
      </a:lvl1pPr>
    </p:titleStyle>
    <p:body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702" userDrawn="1">
          <p15:clr>
            <a:srgbClr val="F26B43"/>
          </p15:clr>
        </p15:guide>
        <p15:guide id="2" pos="627" userDrawn="1">
          <p15:clr>
            <a:srgbClr val="F26B43"/>
          </p15:clr>
        </p15:guide>
        <p15:guide id="3" pos="7055" userDrawn="1">
          <p15:clr>
            <a:srgbClr val="F26B43"/>
          </p15:clr>
        </p15:guide>
        <p15:guide id="4" orient="horz" pos="833" userDrawn="1">
          <p15:clr>
            <a:srgbClr val="F26B43"/>
          </p15:clr>
        </p15:guide>
        <p15:guide id="5" orient="horz" pos="608" userDrawn="1">
          <p15:clr>
            <a:srgbClr val="F26B43"/>
          </p15:clr>
        </p15:guide>
        <p15:guide id="6" orient="horz" pos="27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1.jp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3216532" y="1372158"/>
            <a:ext cx="6708000" cy="3510000"/>
          </a:xfrm>
        </p:spPr>
        <p:txBody>
          <a:bodyPr/>
          <a:lstStyle/>
          <a:p>
            <a:r>
              <a:rPr lang="en-US" sz="8000" b="1" dirty="0" smtClean="0"/>
              <a:t>KGS Hackathon 2019</a:t>
            </a:r>
            <a:r>
              <a:rPr lang="en-US" sz="6600" dirty="0" smtClean="0"/>
              <a:t/>
            </a:r>
            <a:br>
              <a:rPr lang="en-US" sz="6600" dirty="0" smtClean="0"/>
            </a:br>
            <a:r>
              <a:rPr lang="en-US" sz="6600" dirty="0"/>
              <a:t/>
            </a:r>
            <a:br>
              <a:rPr lang="en-US" sz="6600" dirty="0"/>
            </a:br>
            <a:r>
              <a:rPr lang="en-US" sz="6600" b="1" dirty="0" smtClean="0"/>
              <a:t>Use Case 2: Smart Auditor</a:t>
            </a:r>
            <a:r>
              <a:rPr lang="en-US" sz="6600" dirty="0" smtClean="0"/>
              <a:t/>
            </a:r>
            <a:br>
              <a:rPr lang="en-US" sz="6600" dirty="0" smtClean="0"/>
            </a:br>
            <a:r>
              <a:rPr lang="en-US" sz="6600" dirty="0"/>
              <a:t/>
            </a:r>
            <a:br>
              <a:rPr lang="en-US" sz="6600" dirty="0"/>
            </a:br>
            <a:r>
              <a:rPr lang="en-US" sz="6600" dirty="0" smtClean="0"/>
              <a:t/>
            </a:r>
            <a:br>
              <a:rPr lang="en-US" sz="6600" dirty="0" smtClean="0"/>
            </a:br>
            <a:r>
              <a:rPr lang="en-US" sz="4800" b="1" dirty="0" smtClean="0"/>
              <a:t>By: Bits and Bytes</a:t>
            </a:r>
            <a:r>
              <a:rPr lang="en-US" sz="6600" dirty="0" smtClean="0"/>
              <a:t/>
            </a:r>
            <a:br>
              <a:rPr lang="en-US" sz="6600" dirty="0" smtClean="0"/>
            </a:br>
            <a:r>
              <a:rPr lang="en-US" sz="9600" dirty="0" smtClean="0"/>
              <a:t/>
            </a:r>
            <a:br>
              <a:rPr lang="en-US" sz="9600" dirty="0" smtClean="0"/>
            </a:br>
            <a:r>
              <a:rPr lang="en-US" dirty="0" smtClean="0"/>
              <a:t/>
            </a:r>
            <a:br>
              <a:rPr lang="en-US" dirty="0" smtClean="0"/>
            </a:br>
            <a:r>
              <a:rPr lang="en-US" dirty="0" smtClean="0"/>
              <a:t/>
            </a:r>
            <a:br>
              <a:rPr lang="en-US" dirty="0" smtClean="0"/>
            </a:br>
            <a:endParaRPr lang="en-US" sz="5200" dirty="0"/>
          </a:p>
        </p:txBody>
      </p:sp>
      <p:sp>
        <p:nvSpPr>
          <p:cNvPr id="2" name="Rectangle 1"/>
          <p:cNvSpPr/>
          <p:nvPr/>
        </p:nvSpPr>
        <p:spPr>
          <a:xfrm>
            <a:off x="3216532" y="6245135"/>
            <a:ext cx="987771" cy="253916"/>
          </a:xfrm>
          <a:prstGeom prst="rect">
            <a:avLst/>
          </a:prstGeom>
        </p:spPr>
        <p:txBody>
          <a:bodyPr wrap="none">
            <a:spAutoFit/>
          </a:bodyPr>
          <a:lstStyle/>
          <a:p>
            <a:r>
              <a:rPr lang="en-GB" sz="1050" dirty="0" smtClean="0">
                <a:solidFill>
                  <a:schemeClr val="bg1"/>
                </a:solidFill>
              </a:rPr>
              <a:t>Sep 16, </a:t>
            </a:r>
            <a:r>
              <a:rPr lang="en-GB" sz="1050" dirty="0">
                <a:solidFill>
                  <a:schemeClr val="bg1"/>
                </a:solidFill>
              </a:rPr>
              <a:t>2019</a:t>
            </a:r>
          </a:p>
        </p:txBody>
      </p:sp>
    </p:spTree>
    <p:extLst>
      <p:ext uri="{BB962C8B-B14F-4D97-AF65-F5344CB8AC3E}">
        <p14:creationId xmlns:p14="http://schemas.microsoft.com/office/powerpoint/2010/main" val="2935793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599705" y="3004156"/>
            <a:ext cx="10984375" cy="966694"/>
          </a:xfrm>
        </p:spPr>
        <p:txBody>
          <a:bodyPr/>
          <a:lstStyle/>
          <a:p>
            <a:pPr algn="ctr"/>
            <a:r>
              <a:rPr lang="en-US" sz="6600" b="1" dirty="0" smtClean="0"/>
              <a:t>Insights, Analytics and AI Module</a:t>
            </a:r>
            <a:br>
              <a:rPr lang="en-US" sz="6600" b="1" dirty="0" smtClean="0"/>
            </a:br>
            <a:endParaRPr lang="en-US" sz="6600" dirty="0"/>
          </a:p>
        </p:txBody>
      </p:sp>
    </p:spTree>
    <p:extLst>
      <p:ext uri="{BB962C8B-B14F-4D97-AF65-F5344CB8AC3E}">
        <p14:creationId xmlns:p14="http://schemas.microsoft.com/office/powerpoint/2010/main" val="1678076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1577" y="965200"/>
            <a:ext cx="10195200" cy="4546800"/>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3" name="Title 2"/>
          <p:cNvSpPr>
            <a:spLocks noGrp="1"/>
          </p:cNvSpPr>
          <p:nvPr>
            <p:ph type="title"/>
          </p:nvPr>
        </p:nvSpPr>
        <p:spPr>
          <a:xfrm>
            <a:off x="422260" y="431800"/>
            <a:ext cx="10347600" cy="533400"/>
          </a:xfrm>
        </p:spPr>
        <p:txBody>
          <a:bodyPr/>
          <a:lstStyle/>
          <a:p>
            <a:r>
              <a:rPr lang="en-US" b="1" dirty="0" smtClean="0"/>
              <a:t>Data Analysis: Word Cloud</a:t>
            </a:r>
            <a:endParaRPr lang="en-US" b="1" dirty="0"/>
          </a:p>
        </p:txBody>
      </p:sp>
      <p:grpSp>
        <p:nvGrpSpPr>
          <p:cNvPr id="11" name="Group 10"/>
          <p:cNvGrpSpPr/>
          <p:nvPr/>
        </p:nvGrpSpPr>
        <p:grpSpPr>
          <a:xfrm>
            <a:off x="839119" y="1055140"/>
            <a:ext cx="10390094" cy="5121028"/>
            <a:chOff x="839119" y="1055140"/>
            <a:chExt cx="10390094" cy="5121028"/>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119" y="1055140"/>
              <a:ext cx="10390094" cy="5121028"/>
            </a:xfrm>
            <a:prstGeom prst="rect">
              <a:avLst/>
            </a:prstGeom>
          </p:spPr>
        </p:pic>
        <p:sp>
          <p:nvSpPr>
            <p:cNvPr id="6" name="Rounded Rectangle 5"/>
            <p:cNvSpPr/>
            <p:nvPr/>
          </p:nvSpPr>
          <p:spPr>
            <a:xfrm>
              <a:off x="6400800" y="1836515"/>
              <a:ext cx="2111188" cy="672353"/>
            </a:xfrm>
            <a:prstGeom prst="roundRect">
              <a:avLst/>
            </a:prstGeom>
            <a:solidFill>
              <a:srgbClr val="FF000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7" name="Rounded Rectangle 6"/>
            <p:cNvSpPr/>
            <p:nvPr/>
          </p:nvSpPr>
          <p:spPr>
            <a:xfrm>
              <a:off x="5306518" y="3149600"/>
              <a:ext cx="1094282" cy="566540"/>
            </a:xfrm>
            <a:prstGeom prst="roundRect">
              <a:avLst/>
            </a:prstGeom>
            <a:solidFill>
              <a:srgbClr val="FF000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8" name="Rounded Rectangle 7"/>
            <p:cNvSpPr/>
            <p:nvPr/>
          </p:nvSpPr>
          <p:spPr>
            <a:xfrm>
              <a:off x="4293053" y="1880057"/>
              <a:ext cx="1874664" cy="397019"/>
            </a:xfrm>
            <a:prstGeom prst="roundRect">
              <a:avLst/>
            </a:prstGeom>
            <a:solidFill>
              <a:srgbClr val="FF000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9" name="Rounded Rectangle 8"/>
            <p:cNvSpPr/>
            <p:nvPr/>
          </p:nvSpPr>
          <p:spPr>
            <a:xfrm>
              <a:off x="6519061" y="1370830"/>
              <a:ext cx="3254525" cy="397019"/>
            </a:xfrm>
            <a:prstGeom prst="roundRect">
              <a:avLst/>
            </a:prstGeom>
            <a:solidFill>
              <a:srgbClr val="FF000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10" name="Rounded Rectangle 9"/>
            <p:cNvSpPr/>
            <p:nvPr/>
          </p:nvSpPr>
          <p:spPr>
            <a:xfrm>
              <a:off x="7613675" y="2895356"/>
              <a:ext cx="2399756" cy="397019"/>
            </a:xfrm>
            <a:prstGeom prst="roundRect">
              <a:avLst/>
            </a:prstGeom>
            <a:solidFill>
              <a:srgbClr val="FF000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grpSp>
    </p:spTree>
    <p:extLst>
      <p:ext uri="{BB962C8B-B14F-4D97-AF65-F5344CB8AC3E}">
        <p14:creationId xmlns:p14="http://schemas.microsoft.com/office/powerpoint/2010/main" val="31085759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1577" y="965200"/>
            <a:ext cx="10195200" cy="4546800"/>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3" name="Title 2"/>
          <p:cNvSpPr>
            <a:spLocks noGrp="1"/>
          </p:cNvSpPr>
          <p:nvPr>
            <p:ph type="title"/>
          </p:nvPr>
        </p:nvSpPr>
        <p:spPr>
          <a:xfrm>
            <a:off x="422260" y="431800"/>
            <a:ext cx="10347600" cy="533400"/>
          </a:xfrm>
        </p:spPr>
        <p:txBody>
          <a:bodyPr/>
          <a:lstStyle/>
          <a:p>
            <a:r>
              <a:rPr lang="en-US" b="1" dirty="0" smtClean="0"/>
              <a:t>Trend Analysis: Google Trends API</a:t>
            </a:r>
            <a:endParaRPr lang="en-US" b="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8436" y="1005541"/>
            <a:ext cx="10658116" cy="5166659"/>
          </a:xfrm>
          <a:prstGeom prst="rect">
            <a:avLst/>
          </a:prstGeom>
        </p:spPr>
      </p:pic>
    </p:spTree>
    <p:extLst>
      <p:ext uri="{BB962C8B-B14F-4D97-AF65-F5344CB8AC3E}">
        <p14:creationId xmlns:p14="http://schemas.microsoft.com/office/powerpoint/2010/main" val="22907258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1577" y="965200"/>
            <a:ext cx="10195200" cy="4546800"/>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3" name="Title 2"/>
          <p:cNvSpPr>
            <a:spLocks noGrp="1"/>
          </p:cNvSpPr>
          <p:nvPr>
            <p:ph type="title"/>
          </p:nvPr>
        </p:nvSpPr>
        <p:spPr>
          <a:xfrm>
            <a:off x="422260" y="431800"/>
            <a:ext cx="10347600" cy="533400"/>
          </a:xfrm>
        </p:spPr>
        <p:txBody>
          <a:bodyPr/>
          <a:lstStyle/>
          <a:p>
            <a:r>
              <a:rPr lang="en-US" b="1" dirty="0" smtClean="0"/>
              <a:t>Stock Price Analysis: Yahoo Finance API</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4420" y="965200"/>
            <a:ext cx="10465632" cy="5232816"/>
          </a:xfrm>
          <a:prstGeom prst="rect">
            <a:avLst/>
          </a:prstGeom>
        </p:spPr>
      </p:pic>
    </p:spTree>
    <p:extLst>
      <p:ext uri="{BB962C8B-B14F-4D97-AF65-F5344CB8AC3E}">
        <p14:creationId xmlns:p14="http://schemas.microsoft.com/office/powerpoint/2010/main" val="18188832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1577" y="965200"/>
            <a:ext cx="10195200" cy="4546800"/>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3" name="Title 2"/>
          <p:cNvSpPr>
            <a:spLocks noGrp="1"/>
          </p:cNvSpPr>
          <p:nvPr>
            <p:ph type="title"/>
          </p:nvPr>
        </p:nvSpPr>
        <p:spPr>
          <a:xfrm>
            <a:off x="422260" y="431800"/>
            <a:ext cx="10347600" cy="1295400"/>
          </a:xfrm>
        </p:spPr>
        <p:txBody>
          <a:bodyPr/>
          <a:lstStyle/>
          <a:p>
            <a:r>
              <a:rPr lang="en-US" b="1" dirty="0" smtClean="0"/>
              <a:t>Stock Price Forecasting: Time Series forecasting</a:t>
            </a:r>
            <a:br>
              <a:rPr lang="en-US" b="1" dirty="0" smtClean="0"/>
            </a:br>
            <a:r>
              <a:rPr lang="en-US" sz="2800" b="1" dirty="0"/>
              <a:t/>
            </a:r>
            <a:br>
              <a:rPr lang="en-US" sz="2800" b="1" dirty="0"/>
            </a:br>
            <a:r>
              <a:rPr lang="en-US" sz="2400" dirty="0" smtClean="0">
                <a:latin typeface="Times New Roman" panose="02020603050405020304" pitchFamily="18" charset="0"/>
                <a:cs typeface="Times New Roman" panose="02020603050405020304" pitchFamily="18" charset="0"/>
              </a:rPr>
              <a:t>Part 1 : Trends, Seasonality and Residual Analysis</a:t>
            </a:r>
            <a:r>
              <a:rPr lang="en-US" sz="2400" dirty="0">
                <a:latin typeface="Times New Roman" panose="02020603050405020304" pitchFamily="18" charset="0"/>
                <a:cs typeface="Times New Roman" panose="02020603050405020304" pitchFamily="18" charset="0"/>
              </a:rPr>
              <a:t> (</a:t>
            </a:r>
            <a:r>
              <a:rPr lang="en-US" sz="2400" dirty="0" err="1" smtClean="0">
                <a:latin typeface="Times New Roman" panose="02020603050405020304" pitchFamily="18" charset="0"/>
                <a:cs typeface="Times New Roman" panose="02020603050405020304" pitchFamily="18" charset="0"/>
              </a:rPr>
              <a:t>seasonal_decompose</a:t>
            </a:r>
            <a:r>
              <a:rPr lang="en-US" sz="2400" dirty="0" smtClean="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2523" y="1941630"/>
            <a:ext cx="9832739" cy="4916370"/>
          </a:xfrm>
          <a:prstGeom prst="rect">
            <a:avLst/>
          </a:prstGeom>
        </p:spPr>
      </p:pic>
    </p:spTree>
    <p:extLst>
      <p:ext uri="{BB962C8B-B14F-4D97-AF65-F5344CB8AC3E}">
        <p14:creationId xmlns:p14="http://schemas.microsoft.com/office/powerpoint/2010/main" val="11135430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41577" y="965200"/>
            <a:ext cx="10195200" cy="4546800"/>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9883" y="1498600"/>
            <a:ext cx="6302117" cy="4201411"/>
          </a:xfrm>
          <a:prstGeom prst="rect">
            <a:avLst/>
          </a:prstGeom>
        </p:spPr>
      </p:pic>
      <p:sp>
        <p:nvSpPr>
          <p:cNvPr id="6" name="Text Placeholder 1"/>
          <p:cNvSpPr txBox="1">
            <a:spLocks/>
          </p:cNvSpPr>
          <p:nvPr/>
        </p:nvSpPr>
        <p:spPr>
          <a:xfrm>
            <a:off x="422260" y="2032000"/>
            <a:ext cx="5621091" cy="4546800"/>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38138">
              <a:buFont typeface="Arial" panose="020B0604020202020204" pitchFamily="34" charset="0"/>
              <a:buChar char="•"/>
            </a:pPr>
            <a:r>
              <a:rPr lang="en-US" altLang="zh-TW" sz="1800" b="0" dirty="0" smtClean="0"/>
              <a:t>Checking Stationarity : </a:t>
            </a:r>
            <a:r>
              <a:rPr lang="en-US" sz="1800" b="0" dirty="0" smtClean="0"/>
              <a:t>ADF Test</a:t>
            </a:r>
            <a:br>
              <a:rPr lang="en-US" sz="1800" b="0" dirty="0" smtClean="0"/>
            </a:br>
            <a:r>
              <a:rPr lang="en-US" sz="1800" b="0" dirty="0" smtClean="0"/>
              <a:t>(</a:t>
            </a:r>
            <a:r>
              <a:rPr lang="en-US" sz="1800" b="0" dirty="0"/>
              <a:t>Augmented Dickey Fuller) </a:t>
            </a:r>
            <a:r>
              <a:rPr lang="en-US" sz="1800" b="0" dirty="0" smtClean="0"/>
              <a:t/>
            </a:r>
            <a:br>
              <a:rPr lang="en-US" sz="1800" b="0" dirty="0" smtClean="0"/>
            </a:br>
            <a:endParaRPr lang="en-US" altLang="zh-TW" sz="1800" b="0" dirty="0" smtClean="0"/>
          </a:p>
          <a:p>
            <a:pPr marL="342900" indent="-338138">
              <a:buFont typeface="Arial" panose="020B0604020202020204" pitchFamily="34" charset="0"/>
              <a:buChar char="•"/>
            </a:pPr>
            <a:r>
              <a:rPr lang="en-US" altLang="zh-TW" sz="1800" b="0" dirty="0" smtClean="0"/>
              <a:t>Differencing of Series to make it stationery.</a:t>
            </a:r>
            <a:br>
              <a:rPr lang="en-US" altLang="zh-TW" sz="1800" b="0" dirty="0" smtClean="0"/>
            </a:br>
            <a:endParaRPr lang="en-US" altLang="zh-TW" sz="1800" b="0" dirty="0" smtClean="0"/>
          </a:p>
          <a:p>
            <a:pPr marL="342900" indent="-338138">
              <a:buFont typeface="Arial" panose="020B0604020202020204" pitchFamily="34" charset="0"/>
              <a:buChar char="•"/>
            </a:pPr>
            <a:r>
              <a:rPr lang="en-US" altLang="zh-TW" sz="1800" b="0" dirty="0" smtClean="0"/>
              <a:t>ACF and PACF Calculation (q and p value)</a:t>
            </a:r>
            <a:br>
              <a:rPr lang="en-US" altLang="zh-TW" sz="1800" b="0" dirty="0" smtClean="0"/>
            </a:br>
            <a:r>
              <a:rPr lang="en-US" altLang="zh-TW" sz="1800" b="0" dirty="0" smtClean="0"/>
              <a:t>To make code generic across all clients we are using</a:t>
            </a:r>
            <a:br>
              <a:rPr lang="en-US" altLang="zh-TW" sz="1800" b="0" dirty="0" smtClean="0"/>
            </a:br>
            <a:r>
              <a:rPr lang="en-US" altLang="zh-TW" sz="1800" b="0" dirty="0" smtClean="0"/>
              <a:t>p=2,d=1,q=0</a:t>
            </a:r>
            <a:br>
              <a:rPr lang="en-US" altLang="zh-TW" sz="1800" b="0" dirty="0" smtClean="0"/>
            </a:br>
            <a:endParaRPr lang="en-US" altLang="zh-TW" sz="1800" b="0" dirty="0" smtClean="0"/>
          </a:p>
          <a:p>
            <a:pPr marL="342900" indent="-338138">
              <a:buFont typeface="Arial" panose="020B0604020202020204" pitchFamily="34" charset="0"/>
              <a:buChar char="•"/>
            </a:pPr>
            <a:r>
              <a:rPr lang="en-US" altLang="zh-TW" sz="1800" b="0" dirty="0" smtClean="0"/>
              <a:t>Stock Price prediction and Opinion like:</a:t>
            </a:r>
          </a:p>
          <a:p>
            <a:pPr marL="344488"/>
            <a:r>
              <a:rPr lang="en-US" altLang="zh-TW" sz="1400" b="0" i="1" dirty="0" smtClean="0"/>
              <a:t>“Company </a:t>
            </a:r>
            <a:r>
              <a:rPr lang="en-US" altLang="zh-TW" sz="1400" b="0" i="1" dirty="0"/>
              <a:t>seems to be doing good in terms of revenue and stock </a:t>
            </a:r>
            <a:r>
              <a:rPr lang="en-US" altLang="zh-TW" sz="1400" b="0" i="1" dirty="0" smtClean="0"/>
              <a:t>price, expecting </a:t>
            </a:r>
            <a:r>
              <a:rPr lang="en-US" altLang="zh-TW" sz="1400" b="0" i="1" dirty="0"/>
              <a:t>increase in stock price by 7.19% in near future</a:t>
            </a:r>
            <a:r>
              <a:rPr lang="en-US" altLang="zh-TW" sz="1400" b="0" i="1" dirty="0" smtClean="0"/>
              <a:t>.”</a:t>
            </a:r>
            <a:endParaRPr lang="en-US" altLang="zh-TW" sz="1400" b="0" i="1" dirty="0"/>
          </a:p>
        </p:txBody>
      </p:sp>
      <p:sp>
        <p:nvSpPr>
          <p:cNvPr id="7" name="Title 2"/>
          <p:cNvSpPr>
            <a:spLocks noGrp="1"/>
          </p:cNvSpPr>
          <p:nvPr>
            <p:ph type="title"/>
          </p:nvPr>
        </p:nvSpPr>
        <p:spPr>
          <a:xfrm>
            <a:off x="422260" y="431800"/>
            <a:ext cx="10347600" cy="1295400"/>
          </a:xfrm>
        </p:spPr>
        <p:txBody>
          <a:bodyPr/>
          <a:lstStyle/>
          <a:p>
            <a:r>
              <a:rPr lang="en-US" b="1" dirty="0" smtClean="0"/>
              <a:t>Stock Price Forecasting: Time Series forecasting</a:t>
            </a:r>
            <a:br>
              <a:rPr lang="en-US" b="1" dirty="0" smtClean="0"/>
            </a:br>
            <a:r>
              <a:rPr lang="en-US" sz="2800" b="1" dirty="0"/>
              <a:t/>
            </a:r>
            <a:br>
              <a:rPr lang="en-US" sz="2800" b="1" dirty="0"/>
            </a:br>
            <a:r>
              <a:rPr lang="en-US" sz="2400" dirty="0" smtClean="0">
                <a:latin typeface="Times New Roman" panose="02020603050405020304" pitchFamily="18" charset="0"/>
                <a:cs typeface="Times New Roman" panose="02020603050405020304" pitchFamily="18" charset="0"/>
              </a:rPr>
              <a:t>Part 2 : Stationarity, ARIMA(2,1,0) and Forecasting</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93360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
          <p:cNvSpPr txBox="1">
            <a:spLocks/>
          </p:cNvSpPr>
          <p:nvPr/>
        </p:nvSpPr>
        <p:spPr>
          <a:xfrm>
            <a:off x="422260" y="1187350"/>
            <a:ext cx="5621091" cy="1870175"/>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38138">
              <a:buFont typeface="Arial" panose="020B0604020202020204" pitchFamily="34" charset="0"/>
              <a:buChar char="•"/>
            </a:pPr>
            <a:r>
              <a:rPr lang="en-US" altLang="zh-TW" sz="1800" b="0" dirty="0"/>
              <a:t>The </a:t>
            </a:r>
            <a:r>
              <a:rPr lang="en-US" altLang="zh-TW" sz="1800" b="0" dirty="0" err="1"/>
              <a:t>gensim</a:t>
            </a:r>
            <a:r>
              <a:rPr lang="en-US" altLang="zh-TW" sz="1800" b="0" dirty="0"/>
              <a:t> implementation is based on the popular “</a:t>
            </a:r>
            <a:r>
              <a:rPr lang="en-US" altLang="zh-TW" sz="1800" dirty="0" err="1"/>
              <a:t>TextRank</a:t>
            </a:r>
            <a:r>
              <a:rPr lang="en-US" altLang="zh-TW" sz="1800" b="0" dirty="0"/>
              <a:t>” algorithm</a:t>
            </a:r>
            <a:r>
              <a:rPr lang="en-US" sz="1800" b="0" dirty="0" smtClean="0"/>
              <a:t/>
            </a:r>
            <a:br>
              <a:rPr lang="en-US" sz="1800" b="0" dirty="0" smtClean="0"/>
            </a:br>
            <a:endParaRPr lang="en-US" altLang="zh-TW" sz="1800" b="0" dirty="0" smtClean="0"/>
          </a:p>
          <a:p>
            <a:pPr marL="342900" indent="-338138">
              <a:buFont typeface="Arial" panose="020B0604020202020204" pitchFamily="34" charset="0"/>
              <a:buChar char="•"/>
            </a:pPr>
            <a:r>
              <a:rPr lang="en-US" altLang="zh-TW" sz="1800" b="0" dirty="0" err="1"/>
              <a:t>TextRank</a:t>
            </a:r>
            <a:r>
              <a:rPr lang="en-US" altLang="zh-TW" sz="1800" b="0" dirty="0"/>
              <a:t> is an algorithm </a:t>
            </a:r>
            <a:r>
              <a:rPr lang="en-US" altLang="zh-TW" sz="1800" b="0" dirty="0" smtClean="0"/>
              <a:t>inspired by </a:t>
            </a:r>
            <a:r>
              <a:rPr lang="en-US" altLang="zh-TW" sz="1800" dirty="0"/>
              <a:t>PageRank</a:t>
            </a:r>
            <a:r>
              <a:rPr lang="en-US" altLang="zh-TW" sz="1800" b="0" dirty="0"/>
              <a:t>, which often used in keyword extraction and text summarization</a:t>
            </a:r>
            <a:r>
              <a:rPr lang="en-US" altLang="zh-TW" sz="1800" b="0" dirty="0" smtClean="0"/>
              <a:t/>
            </a:r>
            <a:br>
              <a:rPr lang="en-US" altLang="zh-TW" sz="1800" b="0" dirty="0" smtClean="0"/>
            </a:br>
            <a:endParaRPr lang="en-US" altLang="zh-TW" sz="1800" b="0" dirty="0" smtClean="0"/>
          </a:p>
        </p:txBody>
      </p:sp>
      <p:sp>
        <p:nvSpPr>
          <p:cNvPr id="7" name="Title 2"/>
          <p:cNvSpPr>
            <a:spLocks noGrp="1"/>
          </p:cNvSpPr>
          <p:nvPr>
            <p:ph type="title"/>
          </p:nvPr>
        </p:nvSpPr>
        <p:spPr>
          <a:xfrm>
            <a:off x="422260" y="431800"/>
            <a:ext cx="10347600" cy="755550"/>
          </a:xfrm>
        </p:spPr>
        <p:txBody>
          <a:bodyPr/>
          <a:lstStyle/>
          <a:p>
            <a:r>
              <a:rPr lang="en-US" b="1" dirty="0" smtClean="0"/>
              <a:t>Text Summarization</a:t>
            </a:r>
            <a:r>
              <a:rPr lang="en-US" b="1" dirty="0" smtClean="0"/>
              <a:t>: Genism</a:t>
            </a:r>
            <a:endParaRPr lang="en-US" dirty="0">
              <a:latin typeface="Times New Roman" panose="02020603050405020304" pitchFamily="18" charset="0"/>
              <a:cs typeface="Times New Roman" panose="02020603050405020304" pitchFamily="18" charset="0"/>
            </a:endParaRPr>
          </a:p>
        </p:txBody>
      </p:sp>
      <p:pic>
        <p:nvPicPr>
          <p:cNvPr id="1026" name="Picture 2" descr="Image result for text summaris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3750" y="169862"/>
            <a:ext cx="3771900" cy="23781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0.wp.com/s3-ap-south-1.amazonaws.com/av-blog-media/wp-content/uploads/2018/10/block_3.png?resize=664%2C308&amp;ssl=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5100" y="3216225"/>
            <a:ext cx="6324600" cy="2933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48332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685430" y="2746981"/>
            <a:ext cx="10984375" cy="966694"/>
          </a:xfrm>
        </p:spPr>
        <p:txBody>
          <a:bodyPr/>
          <a:lstStyle/>
          <a:p>
            <a:pPr algn="ctr"/>
            <a:r>
              <a:rPr lang="en-US" sz="6600" b="1" dirty="0"/>
              <a:t>Demo of Live Solution</a:t>
            </a:r>
            <a:br>
              <a:rPr lang="en-US" sz="6600" b="1" dirty="0"/>
            </a:br>
            <a:endParaRPr lang="en-US" sz="6600" dirty="0"/>
          </a:p>
        </p:txBody>
      </p:sp>
    </p:spTree>
    <p:extLst>
      <p:ext uri="{BB962C8B-B14F-4D97-AF65-F5344CB8AC3E}">
        <p14:creationId xmlns:p14="http://schemas.microsoft.com/office/powerpoint/2010/main" val="13379453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671142" y="2789843"/>
            <a:ext cx="10984375" cy="966694"/>
          </a:xfrm>
        </p:spPr>
        <p:txBody>
          <a:bodyPr/>
          <a:lstStyle/>
          <a:p>
            <a:pPr algn="ctr"/>
            <a:r>
              <a:rPr lang="en-US" sz="6600" b="1" dirty="0" smtClean="0"/>
              <a:t>Front End UI, Output and Future Scopes</a:t>
            </a:r>
            <a:endParaRPr lang="en-US" sz="6600" dirty="0"/>
          </a:p>
        </p:txBody>
      </p:sp>
    </p:spTree>
    <p:extLst>
      <p:ext uri="{BB962C8B-B14F-4D97-AF65-F5344CB8AC3E}">
        <p14:creationId xmlns:p14="http://schemas.microsoft.com/office/powerpoint/2010/main" val="7879552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90309" y="431800"/>
            <a:ext cx="10984375" cy="533400"/>
          </a:xfrm>
        </p:spPr>
        <p:txBody>
          <a:bodyPr/>
          <a:lstStyle/>
          <a:p>
            <a:r>
              <a:rPr lang="en-US" b="1" dirty="0" smtClean="0"/>
              <a:t>Application  - User Interface – PART 1</a:t>
            </a:r>
            <a:endParaRPr lang="en-US" b="1" dirty="0"/>
          </a:p>
        </p:txBody>
      </p:sp>
      <p:sp>
        <p:nvSpPr>
          <p:cNvPr id="5" name="Text Placeholder 1"/>
          <p:cNvSpPr txBox="1">
            <a:spLocks/>
          </p:cNvSpPr>
          <p:nvPr/>
        </p:nvSpPr>
        <p:spPr>
          <a:xfrm>
            <a:off x="589085" y="1117599"/>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b="0" dirty="0"/>
          </a:p>
        </p:txBody>
      </p:sp>
      <p:sp>
        <p:nvSpPr>
          <p:cNvPr id="4" name="Text Placeholder 1"/>
          <p:cNvSpPr txBox="1">
            <a:spLocks/>
          </p:cNvSpPr>
          <p:nvPr/>
        </p:nvSpPr>
        <p:spPr>
          <a:xfrm>
            <a:off x="761442" y="1389207"/>
            <a:ext cx="5621091" cy="4546800"/>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62"/>
            <a:endParaRPr lang="en-US" sz="1800" b="0" dirty="0" smtClean="0"/>
          </a:p>
          <a:p>
            <a:pPr marL="342900" indent="-338138">
              <a:buFont typeface="Arial" panose="020B0604020202020204" pitchFamily="34" charset="0"/>
              <a:buChar char="•"/>
            </a:pPr>
            <a:r>
              <a:rPr lang="en-US" sz="1800" b="0" dirty="0" smtClean="0"/>
              <a:t>WEB APPLICATION – FLASK </a:t>
            </a:r>
          </a:p>
          <a:p>
            <a:pPr marL="342900" indent="-338138">
              <a:buFont typeface="Arial" panose="020B0604020202020204" pitchFamily="34" charset="0"/>
              <a:buChar char="•"/>
            </a:pPr>
            <a:endParaRPr lang="en-US" sz="1800" b="0" dirty="0"/>
          </a:p>
          <a:p>
            <a:pPr marL="342900" indent="-338138">
              <a:buFont typeface="Arial" panose="020B0604020202020204" pitchFamily="34" charset="0"/>
              <a:buChar char="•"/>
            </a:pPr>
            <a:r>
              <a:rPr lang="en-US" sz="1800" b="0" dirty="0"/>
              <a:t>SUMMARY ON MOBILE – REAL TIME SMS NOTIFICATION</a:t>
            </a:r>
          </a:p>
          <a:p>
            <a:pPr marL="342900" indent="-338138">
              <a:buFont typeface="Arial" panose="020B0604020202020204" pitchFamily="34" charset="0"/>
              <a:buChar char="•"/>
            </a:pPr>
            <a:endParaRPr lang="en-US" sz="1800" b="0" dirty="0"/>
          </a:p>
          <a:p>
            <a:pPr marL="342900" indent="-338138">
              <a:buFont typeface="Arial" panose="020B0604020202020204" pitchFamily="34" charset="0"/>
              <a:buChar char="•"/>
            </a:pPr>
            <a:r>
              <a:rPr lang="en-US" sz="1800" b="0" dirty="0"/>
              <a:t>SUMMARY ON VOICE</a:t>
            </a:r>
          </a:p>
          <a:p>
            <a:pPr marL="342900" indent="-338138">
              <a:buFont typeface="Arial" panose="020B0604020202020204" pitchFamily="34" charset="0"/>
              <a:buChar char="•"/>
            </a:pPr>
            <a:endParaRPr lang="en-US" sz="1800" b="0" dirty="0"/>
          </a:p>
          <a:p>
            <a:pPr marL="342900" indent="-338138">
              <a:buFont typeface="Arial" panose="020B0604020202020204" pitchFamily="34" charset="0"/>
              <a:buChar char="•"/>
            </a:pPr>
            <a:r>
              <a:rPr lang="en-US" sz="1800" b="0" dirty="0"/>
              <a:t>ALEXA SKILL - DEPLOYED IN AWS</a:t>
            </a:r>
          </a:p>
          <a:p>
            <a:pPr marL="342900" indent="-338138">
              <a:buFont typeface="Arial" panose="020B0604020202020204" pitchFamily="34" charset="0"/>
              <a:buChar char="•"/>
            </a:pPr>
            <a:r>
              <a:rPr lang="en-US" sz="1800" b="0" dirty="0"/>
              <a:t>CLIENT DETAIL</a:t>
            </a:r>
          </a:p>
          <a:p>
            <a:pPr marL="342900" indent="-338138">
              <a:buFont typeface="Arial" panose="020B0604020202020204" pitchFamily="34" charset="0"/>
              <a:buChar char="•"/>
            </a:pPr>
            <a:r>
              <a:rPr lang="en-US" sz="1800" b="0" dirty="0"/>
              <a:t>COMPETITOR </a:t>
            </a:r>
            <a:r>
              <a:rPr lang="en-US" sz="1800" b="0" dirty="0" smtClean="0"/>
              <a:t>ANALYTICS</a:t>
            </a:r>
            <a:endParaRPr lang="en-US" sz="1800" b="0" dirty="0"/>
          </a:p>
        </p:txBody>
      </p:sp>
    </p:spTree>
    <p:extLst>
      <p:ext uri="{BB962C8B-B14F-4D97-AF65-F5344CB8AC3E}">
        <p14:creationId xmlns:p14="http://schemas.microsoft.com/office/powerpoint/2010/main" val="2325059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89495" y="431800"/>
            <a:ext cx="10347600" cy="533400"/>
          </a:xfrm>
        </p:spPr>
        <p:txBody>
          <a:bodyPr/>
          <a:lstStyle/>
          <a:p>
            <a:r>
              <a:rPr lang="en-US" b="1" dirty="0" smtClean="0"/>
              <a:t>Agenda of Presentation</a:t>
            </a:r>
            <a:endParaRPr lang="en-US" b="1" dirty="0"/>
          </a:p>
        </p:txBody>
      </p:sp>
      <p:sp>
        <p:nvSpPr>
          <p:cNvPr id="4" name="Text Placeholder 1"/>
          <p:cNvSpPr txBox="1">
            <a:spLocks/>
          </p:cNvSpPr>
          <p:nvPr/>
        </p:nvSpPr>
        <p:spPr>
          <a:xfrm>
            <a:off x="489495" y="1582549"/>
            <a:ext cx="11190539" cy="4545108"/>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2575" indent="-282575">
              <a:lnSpc>
                <a:spcPct val="200000"/>
              </a:lnSpc>
              <a:buFont typeface="Arial" panose="020B0604020202020204" pitchFamily="34" charset="0"/>
              <a:buChar char="•"/>
            </a:pPr>
            <a:r>
              <a:rPr lang="en-US" sz="2000" dirty="0" smtClean="0"/>
              <a:t>Problem Statement and Design Overview</a:t>
            </a:r>
          </a:p>
          <a:p>
            <a:pPr marL="282575" lvl="1" indent="-282575">
              <a:lnSpc>
                <a:spcPct val="200000"/>
              </a:lnSpc>
              <a:spcAft>
                <a:spcPts val="1538"/>
              </a:spcAft>
              <a:buClr>
                <a:schemeClr val="tx2"/>
              </a:buClr>
              <a:buFont typeface="Arial" panose="020B0604020202020204" pitchFamily="34" charset="0"/>
              <a:buChar char="•"/>
            </a:pPr>
            <a:r>
              <a:rPr lang="en-US" sz="2000" b="1" dirty="0" smtClean="0"/>
              <a:t>Data Extraction, Cleaning and Pre-Processing:</a:t>
            </a:r>
            <a:r>
              <a:rPr lang="en-US" sz="2000" dirty="0" smtClean="0"/>
              <a:t> Web Scrapping and </a:t>
            </a:r>
            <a:r>
              <a:rPr lang="en-US" sz="2000" dirty="0"/>
              <a:t>D</a:t>
            </a:r>
            <a:r>
              <a:rPr lang="en-US" sz="2000" dirty="0" smtClean="0"/>
              <a:t>ata </a:t>
            </a:r>
            <a:r>
              <a:rPr lang="en-US" sz="2000" dirty="0"/>
              <a:t>C</a:t>
            </a:r>
            <a:r>
              <a:rPr lang="en-US" sz="2000" dirty="0" smtClean="0"/>
              <a:t>lassification.</a:t>
            </a:r>
            <a:endParaRPr lang="en-US" sz="2000" dirty="0"/>
          </a:p>
          <a:p>
            <a:pPr marL="282575" indent="-282575">
              <a:lnSpc>
                <a:spcPct val="200000"/>
              </a:lnSpc>
              <a:spcAft>
                <a:spcPts val="1538"/>
              </a:spcAft>
              <a:buClr>
                <a:schemeClr val="tx2"/>
              </a:buClr>
              <a:buFont typeface="Arial" panose="020B0604020202020204" pitchFamily="34" charset="0"/>
              <a:buChar char="•"/>
            </a:pPr>
            <a:r>
              <a:rPr lang="en-US" sz="2000" dirty="0" smtClean="0"/>
              <a:t>Insights, Analysis and AI Module:</a:t>
            </a:r>
            <a:r>
              <a:rPr lang="en-US" sz="2000" b="0" dirty="0" smtClean="0"/>
              <a:t> Trend analysis, ARIMA and Text summarization</a:t>
            </a:r>
          </a:p>
          <a:p>
            <a:pPr marL="282575" indent="-282575">
              <a:lnSpc>
                <a:spcPct val="200000"/>
              </a:lnSpc>
              <a:spcAft>
                <a:spcPts val="1538"/>
              </a:spcAft>
              <a:buClr>
                <a:schemeClr val="tx2"/>
              </a:buClr>
              <a:buFont typeface="Arial" panose="020B0604020202020204" pitchFamily="34" charset="0"/>
              <a:buChar char="•"/>
            </a:pPr>
            <a:r>
              <a:rPr lang="en-US" sz="2000" dirty="0"/>
              <a:t>Demo of Live </a:t>
            </a:r>
            <a:r>
              <a:rPr lang="en-US" sz="2000" dirty="0" smtClean="0"/>
              <a:t>Solution: </a:t>
            </a:r>
            <a:r>
              <a:rPr lang="en-US" sz="2000" b="0" dirty="0" smtClean="0"/>
              <a:t>Running the live code and UI </a:t>
            </a:r>
          </a:p>
          <a:p>
            <a:pPr marL="282575" indent="-282575">
              <a:lnSpc>
                <a:spcPct val="200000"/>
              </a:lnSpc>
              <a:spcAft>
                <a:spcPts val="1538"/>
              </a:spcAft>
              <a:buClr>
                <a:schemeClr val="tx2"/>
              </a:buClr>
              <a:buFont typeface="Arial" panose="020B0604020202020204" pitchFamily="34" charset="0"/>
              <a:buChar char="•"/>
            </a:pPr>
            <a:r>
              <a:rPr lang="en-US" sz="2000" dirty="0" smtClean="0"/>
              <a:t>Front End UI, Output and Future Scope: </a:t>
            </a:r>
            <a:r>
              <a:rPr lang="en-US" sz="2000" b="0" dirty="0" smtClean="0"/>
              <a:t>Python Flask, </a:t>
            </a:r>
            <a:r>
              <a:rPr lang="en-US" sz="2000" b="0" dirty="0" err="1" smtClean="0"/>
              <a:t>Twillio</a:t>
            </a:r>
            <a:r>
              <a:rPr lang="en-US" sz="2000" b="0" dirty="0"/>
              <a:t> </a:t>
            </a:r>
            <a:r>
              <a:rPr lang="en-US" sz="2000" b="0" dirty="0" smtClean="0"/>
              <a:t>and Alexa and Future scopes</a:t>
            </a:r>
          </a:p>
          <a:p>
            <a:pPr marL="342900" indent="-342900">
              <a:buFont typeface="Arial" panose="020B0604020202020204" pitchFamily="34" charset="0"/>
              <a:buChar char="•"/>
            </a:pPr>
            <a:endParaRPr lang="en-US" sz="2400" b="0" dirty="0" smtClean="0"/>
          </a:p>
          <a:p>
            <a:pPr marL="342900" indent="-342900">
              <a:buFont typeface="Arial" panose="020B0604020202020204" pitchFamily="34" charset="0"/>
              <a:buChar char="•"/>
            </a:pPr>
            <a:endParaRPr lang="en-US" sz="2400" b="0" dirty="0"/>
          </a:p>
          <a:p>
            <a:pPr marL="342900" indent="-342900">
              <a:buFont typeface="Arial" panose="020B0604020202020204" pitchFamily="34" charset="0"/>
              <a:buChar char="•"/>
            </a:pPr>
            <a:endParaRPr lang="en-US" sz="2400" b="0" dirty="0"/>
          </a:p>
        </p:txBody>
      </p:sp>
    </p:spTree>
    <p:extLst>
      <p:ext uri="{BB962C8B-B14F-4D97-AF65-F5344CB8AC3E}">
        <p14:creationId xmlns:p14="http://schemas.microsoft.com/office/powerpoint/2010/main" val="2045903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1"/>
          <p:cNvSpPr txBox="1">
            <a:spLocks/>
          </p:cNvSpPr>
          <p:nvPr/>
        </p:nvSpPr>
        <p:spPr>
          <a:xfrm>
            <a:off x="589085" y="1117599"/>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b="0" dirty="0"/>
          </a:p>
        </p:txBody>
      </p:sp>
      <p:sp>
        <p:nvSpPr>
          <p:cNvPr id="6" name="Title 2"/>
          <p:cNvSpPr>
            <a:spLocks noGrp="1"/>
          </p:cNvSpPr>
          <p:nvPr>
            <p:ph type="title"/>
          </p:nvPr>
        </p:nvSpPr>
        <p:spPr>
          <a:xfrm>
            <a:off x="590309" y="431800"/>
            <a:ext cx="10984375" cy="533400"/>
          </a:xfrm>
        </p:spPr>
        <p:txBody>
          <a:bodyPr/>
          <a:lstStyle/>
          <a:p>
            <a:r>
              <a:rPr lang="en-US" b="1" dirty="0" smtClean="0"/>
              <a:t>SMS  AND VOICE-  Web application integration</a:t>
            </a:r>
            <a:endParaRPr lang="en-US"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437907" y="704073"/>
            <a:ext cx="3451102" cy="5503543"/>
          </a:xfrm>
          <a:prstGeom prst="rect">
            <a:avLst/>
          </a:prstGeom>
        </p:spPr>
      </p:pic>
      <p:sp>
        <p:nvSpPr>
          <p:cNvPr id="7" name="Text Placeholder 1"/>
          <p:cNvSpPr txBox="1">
            <a:spLocks/>
          </p:cNvSpPr>
          <p:nvPr/>
        </p:nvSpPr>
        <p:spPr>
          <a:xfrm>
            <a:off x="741485" y="1269999"/>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2400" b="0" dirty="0"/>
          </a:p>
        </p:txBody>
      </p:sp>
      <p:sp>
        <p:nvSpPr>
          <p:cNvPr id="8" name="Text Placeholder 1"/>
          <p:cNvSpPr txBox="1">
            <a:spLocks/>
          </p:cNvSpPr>
          <p:nvPr/>
        </p:nvSpPr>
        <p:spPr>
          <a:xfrm>
            <a:off x="761442" y="1389207"/>
            <a:ext cx="5621091" cy="4546800"/>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762"/>
            <a:endParaRPr lang="en-US" sz="1800" b="0" dirty="0"/>
          </a:p>
          <a:p>
            <a:pPr marL="290512" indent="-285750">
              <a:buFont typeface="Arial" panose="020B0604020202020204" pitchFamily="34" charset="0"/>
              <a:buChar char="•"/>
            </a:pPr>
            <a:r>
              <a:rPr lang="en-US" sz="1800" b="0" dirty="0" smtClean="0"/>
              <a:t>TWILIO</a:t>
            </a:r>
            <a:br>
              <a:rPr lang="en-US" sz="1800" b="0" dirty="0" smtClean="0"/>
            </a:br>
            <a:endParaRPr lang="en-US" sz="1800" b="0" dirty="0"/>
          </a:p>
          <a:p>
            <a:pPr marL="290512" indent="-285750">
              <a:buFont typeface="Arial" panose="020B0604020202020204" pitchFamily="34" charset="0"/>
              <a:buChar char="•"/>
            </a:pPr>
            <a:r>
              <a:rPr lang="en-US" sz="1800" b="0" dirty="0" smtClean="0"/>
              <a:t>PAY </a:t>
            </a:r>
            <a:r>
              <a:rPr lang="en-US" sz="1800" b="0" dirty="0"/>
              <a:t>AS YOU </a:t>
            </a:r>
            <a:r>
              <a:rPr lang="en-US" sz="1800" b="0" dirty="0" smtClean="0"/>
              <a:t>GO</a:t>
            </a:r>
            <a:br>
              <a:rPr lang="en-US" sz="1800" b="0" dirty="0" smtClean="0"/>
            </a:br>
            <a:endParaRPr lang="en-US" sz="1800" b="0" dirty="0"/>
          </a:p>
          <a:p>
            <a:pPr marL="290512" indent="-285750">
              <a:buFont typeface="Arial" panose="020B0604020202020204" pitchFamily="34" charset="0"/>
              <a:buChar char="•"/>
            </a:pPr>
            <a:r>
              <a:rPr lang="en-US" sz="1800" b="0" dirty="0"/>
              <a:t>INTERNATIONAL AND LOCAL </a:t>
            </a:r>
            <a:r>
              <a:rPr lang="en-US" sz="1800" b="0" dirty="0" smtClean="0"/>
              <a:t>NUMBER</a:t>
            </a:r>
            <a:br>
              <a:rPr lang="en-US" sz="1800" b="0" dirty="0" smtClean="0"/>
            </a:br>
            <a:r>
              <a:rPr lang="en-US" sz="1800" b="0" dirty="0" smtClean="0"/>
              <a:t>$0.0075 </a:t>
            </a:r>
            <a:r>
              <a:rPr lang="en-US" sz="1800" b="0" dirty="0"/>
              <a:t>PER SMS</a:t>
            </a:r>
          </a:p>
          <a:p>
            <a:pPr marL="290512" indent="-285750">
              <a:buFont typeface="Arial" panose="020B0604020202020204" pitchFamily="34" charset="0"/>
              <a:buChar char="•"/>
            </a:pPr>
            <a:endParaRPr lang="en-US" sz="1800" b="0" dirty="0"/>
          </a:p>
          <a:p>
            <a:pPr marL="290512" indent="-285750">
              <a:buFont typeface="Arial" panose="020B0604020202020204" pitchFamily="34" charset="0"/>
              <a:buChar char="•"/>
            </a:pPr>
            <a:r>
              <a:rPr lang="en-US" sz="1800" b="0" dirty="0"/>
              <a:t>SUMMARY ON VOICE</a:t>
            </a:r>
          </a:p>
          <a:p>
            <a:pPr marL="4762"/>
            <a:endParaRPr lang="en-US" sz="1800" b="0" dirty="0"/>
          </a:p>
          <a:p>
            <a:pPr marL="4762"/>
            <a:endParaRPr lang="en-US" sz="1800" b="0" dirty="0"/>
          </a:p>
          <a:p>
            <a:pPr marL="4762"/>
            <a:endParaRPr lang="en-US" sz="1800" b="0" dirty="0"/>
          </a:p>
          <a:p>
            <a:pPr marL="4762"/>
            <a:endParaRPr lang="en-US" sz="1800" b="0" dirty="0"/>
          </a:p>
          <a:p>
            <a:pPr marL="4762"/>
            <a:endParaRPr lang="en-US" sz="1800" b="0" dirty="0"/>
          </a:p>
          <a:p>
            <a:pPr marL="4762"/>
            <a:endParaRPr lang="en-US" sz="1800" b="0" dirty="0"/>
          </a:p>
        </p:txBody>
      </p:sp>
    </p:spTree>
    <p:extLst>
      <p:ext uri="{BB962C8B-B14F-4D97-AF65-F5344CB8AC3E}">
        <p14:creationId xmlns:p14="http://schemas.microsoft.com/office/powerpoint/2010/main" val="15443151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90309" y="431800"/>
            <a:ext cx="10984375" cy="533400"/>
          </a:xfrm>
        </p:spPr>
        <p:txBody>
          <a:bodyPr/>
          <a:lstStyle/>
          <a:p>
            <a:r>
              <a:rPr lang="en-US" b="1" dirty="0" smtClean="0"/>
              <a:t>Application  - ALEXA SKILL</a:t>
            </a:r>
            <a:endParaRPr lang="en-US" b="1" dirty="0"/>
          </a:p>
        </p:txBody>
      </p:sp>
      <p:sp>
        <p:nvSpPr>
          <p:cNvPr id="5" name="Text Placeholder 1"/>
          <p:cNvSpPr txBox="1">
            <a:spLocks/>
          </p:cNvSpPr>
          <p:nvPr/>
        </p:nvSpPr>
        <p:spPr>
          <a:xfrm>
            <a:off x="589085" y="1117599"/>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538"/>
              </a:spcAft>
              <a:buClr>
                <a:srgbClr val="0091DA"/>
              </a:buClr>
            </a:pPr>
            <a:endParaRPr lang="en-US" sz="2400" b="0" dirty="0" smtClean="0"/>
          </a:p>
          <a:p>
            <a:pPr marL="342900" indent="-342900">
              <a:buFont typeface="Arial" panose="020B0604020202020204" pitchFamily="34" charset="0"/>
              <a:buChar char="•"/>
            </a:pPr>
            <a:endParaRPr lang="en-US" sz="2400" b="0" dirty="0" smtClean="0"/>
          </a:p>
          <a:p>
            <a:pPr marL="342900" indent="-342900">
              <a:buFont typeface="Arial" panose="020B0604020202020204" pitchFamily="34" charset="0"/>
              <a:buChar char="•"/>
            </a:pPr>
            <a:endParaRPr lang="en-US" sz="2400" b="0" dirty="0"/>
          </a:p>
          <a:p>
            <a:endParaRPr lang="en-US" sz="2400" b="0" dirty="0"/>
          </a:p>
          <a:p>
            <a:pPr marL="342900" indent="-342900">
              <a:buFont typeface="Arial" panose="020B0604020202020204" pitchFamily="34" charset="0"/>
              <a:buChar char="•"/>
            </a:pPr>
            <a:endParaRPr lang="en-US" sz="2400" b="0" dirty="0" smtClean="0"/>
          </a:p>
          <a:p>
            <a:pPr marL="342900" indent="-342900">
              <a:buFont typeface="Arial" panose="020B0604020202020204" pitchFamily="34" charset="0"/>
              <a:buChar char="•"/>
            </a:pPr>
            <a:endParaRPr lang="en-US" sz="2400" b="0" dirty="0"/>
          </a:p>
          <a:p>
            <a:pPr marL="342900" indent="-342900">
              <a:buFont typeface="Arial" panose="020B0604020202020204" pitchFamily="34" charset="0"/>
              <a:buChar char="•"/>
            </a:pPr>
            <a:endParaRPr lang="en-US" sz="2400" b="0" dirty="0"/>
          </a:p>
        </p:txBody>
      </p:sp>
      <p:pic>
        <p:nvPicPr>
          <p:cNvPr id="2" name="WhatsApp Ptt 2019-09-16 at 1.05.30 AM (online-audio-converter.com)">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34331" y="4481042"/>
            <a:ext cx="609600" cy="609600"/>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99777" y="899642"/>
            <a:ext cx="4089400" cy="4191000"/>
          </a:xfrm>
          <a:prstGeom prst="rect">
            <a:avLst/>
          </a:prstGeom>
        </p:spPr>
      </p:pic>
      <p:sp>
        <p:nvSpPr>
          <p:cNvPr id="7" name="Text Placeholder 1"/>
          <p:cNvSpPr txBox="1">
            <a:spLocks/>
          </p:cNvSpPr>
          <p:nvPr/>
        </p:nvSpPr>
        <p:spPr>
          <a:xfrm>
            <a:off x="589085" y="1670990"/>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endParaRPr lang="en-US" sz="1800" b="0" dirty="0" smtClean="0"/>
          </a:p>
          <a:p>
            <a:pPr marL="342900" indent="-342900">
              <a:buFont typeface="Arial" panose="020B0604020202020204" pitchFamily="34" charset="0"/>
              <a:buChar char="•"/>
            </a:pPr>
            <a:r>
              <a:rPr lang="en-US" sz="1800" b="0" dirty="0" smtClean="0"/>
              <a:t>ALEXA SKILL</a:t>
            </a:r>
            <a:endParaRPr lang="en-US" sz="1800" dirty="0" smtClean="0"/>
          </a:p>
          <a:p>
            <a:pPr marL="627300" lvl="2" indent="-342900">
              <a:buFont typeface="Arial" panose="020B0604020202020204" pitchFamily="34" charset="0"/>
              <a:buChar char="•"/>
            </a:pPr>
            <a:r>
              <a:rPr lang="en-US" sz="1800" dirty="0"/>
              <a:t>Alexa skill kit</a:t>
            </a:r>
          </a:p>
          <a:p>
            <a:pPr marL="627300" lvl="2" indent="-342900">
              <a:buFont typeface="Arial" panose="020B0604020202020204" pitchFamily="34" charset="0"/>
              <a:buChar char="•"/>
            </a:pPr>
            <a:r>
              <a:rPr lang="en-US" sz="1800" dirty="0" smtClean="0"/>
              <a:t>Python 3.6</a:t>
            </a:r>
          </a:p>
          <a:p>
            <a:pPr marL="627300" lvl="2" indent="-342900">
              <a:buFont typeface="Arial" panose="020B0604020202020204" pitchFamily="34" charset="0"/>
              <a:buChar char="•"/>
            </a:pPr>
            <a:r>
              <a:rPr lang="en-US" sz="1800" b="0" dirty="0" smtClean="0"/>
              <a:t>AWS Lambda function – Free tier</a:t>
            </a:r>
          </a:p>
        </p:txBody>
      </p:sp>
    </p:spTree>
    <p:extLst>
      <p:ext uri="{BB962C8B-B14F-4D97-AF65-F5344CB8AC3E}">
        <p14:creationId xmlns:p14="http://schemas.microsoft.com/office/powerpoint/2010/main" val="17093868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714" fill="hold"/>
                                        <p:tgtEl>
                                          <p:spTgt spid="2"/>
                                        </p:tgtEl>
                                      </p:cBhvr>
                                    </p:cmd>
                                  </p:childTnLst>
                                </p:cTn>
                              </p:par>
                            </p:childTnLst>
                          </p:cTn>
                        </p:par>
                      </p:childTnLst>
                    </p:cTn>
                  </p:par>
                </p:childTnLst>
              </p:cTn>
              <p:nextCondLst>
                <p:cond evt="onClick" delay="0">
                  <p:tgtEl>
                    <p:spTgt spid="2"/>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90309" y="431800"/>
            <a:ext cx="10984375" cy="533400"/>
          </a:xfrm>
        </p:spPr>
        <p:txBody>
          <a:bodyPr/>
          <a:lstStyle/>
          <a:p>
            <a:r>
              <a:rPr lang="en-US" b="1" dirty="0" smtClean="0"/>
              <a:t>ALEXA COMPETITOR ANALYTICS – FUTURE SCOPE</a:t>
            </a:r>
            <a:endParaRPr lang="en-US" b="1" dirty="0"/>
          </a:p>
        </p:txBody>
      </p:sp>
      <p:sp>
        <p:nvSpPr>
          <p:cNvPr id="5" name="Text Placeholder 1"/>
          <p:cNvSpPr txBox="1">
            <a:spLocks/>
          </p:cNvSpPr>
          <p:nvPr/>
        </p:nvSpPr>
        <p:spPr>
          <a:xfrm>
            <a:off x="589085" y="1117599"/>
            <a:ext cx="10100092" cy="5090017"/>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538"/>
              </a:spcAft>
              <a:buClr>
                <a:srgbClr val="0091DA"/>
              </a:buClr>
            </a:pPr>
            <a:endParaRPr lang="en-US" sz="2400" b="0" dirty="0" smtClean="0"/>
          </a:p>
          <a:p>
            <a:pPr marL="342900" indent="-342900">
              <a:buFont typeface="Arial" panose="020B0604020202020204" pitchFamily="34" charset="0"/>
              <a:buChar char="•"/>
            </a:pPr>
            <a:endParaRPr lang="en-US" sz="2400" b="0" dirty="0" smtClean="0"/>
          </a:p>
          <a:p>
            <a:pPr marL="342900" indent="-342900">
              <a:buFont typeface="Arial" panose="020B0604020202020204" pitchFamily="34" charset="0"/>
              <a:buChar char="•"/>
            </a:pPr>
            <a:endParaRPr lang="en-US" sz="2400" b="0" dirty="0"/>
          </a:p>
          <a:p>
            <a:endParaRPr lang="en-US" sz="2400" b="0" dirty="0"/>
          </a:p>
          <a:p>
            <a:pPr marL="342900" indent="-342900">
              <a:buFont typeface="Arial" panose="020B0604020202020204" pitchFamily="34" charset="0"/>
              <a:buChar char="•"/>
            </a:pPr>
            <a:endParaRPr lang="en-US" sz="2400" b="0" dirty="0" smtClean="0"/>
          </a:p>
          <a:p>
            <a:pPr marL="342900" indent="-342900">
              <a:buFont typeface="Arial" panose="020B0604020202020204" pitchFamily="34" charset="0"/>
              <a:buChar char="•"/>
            </a:pPr>
            <a:endParaRPr lang="en-US" sz="2400" b="0" dirty="0"/>
          </a:p>
          <a:p>
            <a:pPr marL="342900" indent="-342900">
              <a:buFont typeface="Arial" panose="020B0604020202020204" pitchFamily="34" charset="0"/>
              <a:buChar char="•"/>
            </a:pPr>
            <a:endParaRPr lang="en-US" sz="2400" b="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1877" y="1277888"/>
            <a:ext cx="5837106" cy="3166630"/>
          </a:xfrm>
          <a:prstGeom prst="rect">
            <a:avLst/>
          </a:prstGeom>
        </p:spPr>
      </p:pic>
      <p:sp>
        <p:nvSpPr>
          <p:cNvPr id="7" name="Rounded Rectangle 6"/>
          <p:cNvSpPr/>
          <p:nvPr/>
        </p:nvSpPr>
        <p:spPr>
          <a:xfrm>
            <a:off x="6367372" y="4444518"/>
            <a:ext cx="2763377" cy="651469"/>
          </a:xfrm>
          <a:prstGeom prst="roundRect">
            <a:avLst/>
          </a:prstGeom>
          <a:solidFill>
            <a:srgbClr val="FFFFFF"/>
          </a:solidFill>
          <a:ln>
            <a:solidFill>
              <a:schemeClr val="accent6">
                <a:lumMod val="75000"/>
              </a:schemeClr>
            </a:solidFill>
          </a:ln>
          <a:effectLst>
            <a:glow rad="101600">
              <a:schemeClr val="accent2">
                <a:satMod val="175000"/>
                <a:alpha val="40000"/>
              </a:schemeClr>
            </a:glo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SA WEB APPLICATION</a:t>
            </a:r>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8869" y="2043636"/>
            <a:ext cx="3496214" cy="1635134"/>
          </a:xfrm>
          <a:prstGeom prst="rect">
            <a:avLst/>
          </a:prstGeom>
        </p:spPr>
      </p:pic>
      <p:sp>
        <p:nvSpPr>
          <p:cNvPr id="9" name="Right Arrow 8"/>
          <p:cNvSpPr/>
          <p:nvPr/>
        </p:nvSpPr>
        <p:spPr>
          <a:xfrm rot="10800000">
            <a:off x="3826967" y="2173357"/>
            <a:ext cx="1683026" cy="371060"/>
          </a:xfrm>
          <a:prstGeom prst="rightArrow">
            <a:avLst/>
          </a:prstGeom>
          <a:solidFill>
            <a:srgbClr val="0BAECF"/>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Tree>
    <p:extLst>
      <p:ext uri="{BB962C8B-B14F-4D97-AF65-F5344CB8AC3E}">
        <p14:creationId xmlns:p14="http://schemas.microsoft.com/office/powerpoint/2010/main" val="192143243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Thank you</a:t>
            </a:r>
            <a:endParaRPr lang="en-GB" dirty="0"/>
          </a:p>
        </p:txBody>
      </p:sp>
    </p:spTree>
    <p:extLst>
      <p:ext uri="{BB962C8B-B14F-4D97-AF65-F5344CB8AC3E}">
        <p14:creationId xmlns:p14="http://schemas.microsoft.com/office/powerpoint/2010/main" val="24900642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a:xfrm>
            <a:off x="2729163" y="5402980"/>
            <a:ext cx="7851751" cy="2246313"/>
          </a:xfrm>
        </p:spPr>
        <p:txBody>
          <a:bodyPr/>
          <a:lstStyle/>
          <a:p>
            <a:r>
              <a:rPr lang="en-US" dirty="0"/>
              <a:t>© </a:t>
            </a:r>
            <a:r>
              <a:rPr lang="en-US" dirty="0" smtClean="0"/>
              <a:t>2019 </a:t>
            </a:r>
            <a:r>
              <a:rPr lang="en-US" dirty="0"/>
              <a:t>KPMG Global Delivery Center Private Limited, a company incorporated under the laws of India and a member of KPMG network of independent firms.</a:t>
            </a:r>
            <a:r>
              <a:rPr lang="en-US" b="1" dirty="0"/>
              <a:t> </a:t>
            </a:r>
            <a:r>
              <a:rPr lang="en-US" dirty="0"/>
              <a:t>All rights reserved. The KPMG name and logo are registered trademarks or trademarks of KPMG International</a:t>
            </a:r>
            <a:r>
              <a:rPr lang="en-US" dirty="0" smtClean="0"/>
              <a:t>.</a:t>
            </a:r>
            <a:endParaRPr lang="en-US" dirty="0"/>
          </a:p>
        </p:txBody>
      </p:sp>
      <p:sp>
        <p:nvSpPr>
          <p:cNvPr id="5" name="Text Placeholder 4"/>
          <p:cNvSpPr>
            <a:spLocks noGrp="1"/>
          </p:cNvSpPr>
          <p:nvPr>
            <p:ph type="body" sz="quarter" idx="14"/>
          </p:nvPr>
        </p:nvSpPr>
        <p:spPr/>
        <p:txBody>
          <a:bodyPr/>
          <a:lstStyle/>
          <a:p>
            <a:r>
              <a:rPr lang="en-GB" dirty="0" smtClean="0"/>
              <a:t>kpmg.com/socialmedia</a:t>
            </a:r>
            <a:endParaRPr lang="en-GB" dirty="0"/>
          </a:p>
        </p:txBody>
      </p:sp>
    </p:spTree>
    <p:extLst>
      <p:ext uri="{BB962C8B-B14F-4D97-AF65-F5344CB8AC3E}">
        <p14:creationId xmlns:p14="http://schemas.microsoft.com/office/powerpoint/2010/main" val="3782073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528268" y="2689831"/>
            <a:ext cx="10984375" cy="966694"/>
          </a:xfrm>
        </p:spPr>
        <p:txBody>
          <a:bodyPr/>
          <a:lstStyle/>
          <a:p>
            <a:pPr algn="ctr"/>
            <a:r>
              <a:rPr lang="en-US" sz="6600" b="1" dirty="0" smtClean="0"/>
              <a:t>Problem Statement &amp; Design Overview</a:t>
            </a:r>
            <a:endParaRPr lang="en-US" sz="6600" dirty="0"/>
          </a:p>
        </p:txBody>
      </p:sp>
    </p:spTree>
    <p:extLst>
      <p:ext uri="{BB962C8B-B14F-4D97-AF65-F5344CB8AC3E}">
        <p14:creationId xmlns:p14="http://schemas.microsoft.com/office/powerpoint/2010/main" val="41203336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88153" y="-22474"/>
            <a:ext cx="11515214" cy="6609012"/>
            <a:chOff x="188153" y="-22474"/>
            <a:chExt cx="11515214" cy="6609012"/>
          </a:xfrm>
        </p:grpSpPr>
        <p:grpSp>
          <p:nvGrpSpPr>
            <p:cNvPr id="14" name="Group 13"/>
            <p:cNvGrpSpPr/>
            <p:nvPr/>
          </p:nvGrpSpPr>
          <p:grpSpPr>
            <a:xfrm>
              <a:off x="8655367" y="2166317"/>
              <a:ext cx="3048000" cy="3379623"/>
              <a:chOff x="8186653" y="1189202"/>
              <a:chExt cx="3048000" cy="3379623"/>
            </a:xfrm>
          </p:grpSpPr>
          <p:pic>
            <p:nvPicPr>
              <p:cNvPr id="1026" name="Picture 2" descr="Image result for auditor anim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86653" y="1892300"/>
                <a:ext cx="3048000" cy="26765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696302" y="1189202"/>
                <a:ext cx="1814452" cy="571500"/>
              </a:xfrm>
              <a:prstGeom prst="rect">
                <a:avLst/>
              </a:prstGeom>
              <a:noFill/>
            </p:spPr>
            <p:txBody>
              <a:bodyPr wrap="square" lIns="54610" tIns="54610" rIns="54610" bIns="54610" rtlCol="0">
                <a:noAutofit/>
              </a:bodyPr>
              <a:lstStyle/>
              <a:p>
                <a:pPr>
                  <a:spcAft>
                    <a:spcPts val="600"/>
                  </a:spcAft>
                </a:pPr>
                <a:r>
                  <a:rPr lang="en-US" sz="3200" dirty="0" smtClean="0">
                    <a:solidFill>
                      <a:schemeClr val="tx2"/>
                    </a:solidFill>
                    <a:latin typeface="Arial Rounded MT Bold" panose="020F0704030504030204" pitchFamily="34" charset="0"/>
                  </a:rPr>
                  <a:t>Auditors</a:t>
                </a:r>
              </a:p>
            </p:txBody>
          </p:sp>
        </p:grpSp>
        <p:pic>
          <p:nvPicPr>
            <p:cNvPr id="1028" name="Picture 4" descr="Image result for newspaper animati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26376" y="4018091"/>
              <a:ext cx="1356590" cy="135659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Image result for stock carto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572394" y="804199"/>
              <a:ext cx="1992513" cy="154170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4948178" y="3444021"/>
              <a:ext cx="1963180" cy="1894914"/>
              <a:chOff x="4731486" y="4124886"/>
              <a:chExt cx="1963180" cy="1894914"/>
            </a:xfrm>
          </p:grpSpPr>
          <p:pic>
            <p:nvPicPr>
              <p:cNvPr id="4" name="Picture 4" descr="Image result for article cartoon"/>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731486" y="4410636"/>
                <a:ext cx="1963180" cy="160916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4888481" y="4124886"/>
                <a:ext cx="1649189" cy="571500"/>
              </a:xfrm>
              <a:prstGeom prst="rect">
                <a:avLst/>
              </a:prstGeom>
              <a:noFill/>
            </p:spPr>
            <p:txBody>
              <a:bodyPr wrap="square" lIns="54610" tIns="54610" rIns="54610" bIns="54610" rtlCol="0">
                <a:noAutofit/>
              </a:bodyPr>
              <a:lstStyle/>
              <a:p>
                <a:pPr>
                  <a:spcAft>
                    <a:spcPts val="600"/>
                  </a:spcAft>
                </a:pPr>
                <a:r>
                  <a:rPr lang="en-US" sz="1400" dirty="0" smtClean="0">
                    <a:latin typeface="Arial Rounded MT Bold" panose="020F0704030504030204" pitchFamily="34" charset="0"/>
                  </a:rPr>
                  <a:t>Financial Reports</a:t>
                </a:r>
              </a:p>
            </p:txBody>
          </p:sp>
        </p:grpSp>
        <p:grpSp>
          <p:nvGrpSpPr>
            <p:cNvPr id="10" name="Group 9"/>
            <p:cNvGrpSpPr/>
            <p:nvPr/>
          </p:nvGrpSpPr>
          <p:grpSpPr>
            <a:xfrm>
              <a:off x="2661341" y="2685007"/>
              <a:ext cx="1649189" cy="1330514"/>
              <a:chOff x="2919462" y="2659062"/>
              <a:chExt cx="1649189" cy="1330514"/>
            </a:xfrm>
          </p:grpSpPr>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98503" y="2898467"/>
                <a:ext cx="1091109" cy="1091109"/>
              </a:xfrm>
              <a:prstGeom prst="rect">
                <a:avLst/>
              </a:prstGeom>
            </p:spPr>
          </p:pic>
          <p:sp>
            <p:nvSpPr>
              <p:cNvPr id="12" name="TextBox 11"/>
              <p:cNvSpPr txBox="1"/>
              <p:nvPr/>
            </p:nvSpPr>
            <p:spPr>
              <a:xfrm>
                <a:off x="2919462" y="2659062"/>
                <a:ext cx="1649189" cy="571500"/>
              </a:xfrm>
              <a:prstGeom prst="rect">
                <a:avLst/>
              </a:prstGeom>
              <a:noFill/>
            </p:spPr>
            <p:txBody>
              <a:bodyPr wrap="square" lIns="54610" tIns="54610" rIns="54610" bIns="54610" rtlCol="0">
                <a:noAutofit/>
              </a:bodyPr>
              <a:lstStyle/>
              <a:p>
                <a:pPr>
                  <a:spcAft>
                    <a:spcPts val="600"/>
                  </a:spcAft>
                </a:pPr>
                <a:r>
                  <a:rPr lang="en-US" sz="1400" dirty="0" smtClean="0">
                    <a:latin typeface="Arial Rounded MT Bold" panose="020F0704030504030204" pitchFamily="34" charset="0"/>
                  </a:rPr>
                  <a:t>Company Trends</a:t>
                </a:r>
              </a:p>
            </p:txBody>
          </p:sp>
        </p:grpSp>
        <p:grpSp>
          <p:nvGrpSpPr>
            <p:cNvPr id="11" name="Group 10"/>
            <p:cNvGrpSpPr/>
            <p:nvPr/>
          </p:nvGrpSpPr>
          <p:grpSpPr>
            <a:xfrm>
              <a:off x="785370" y="903452"/>
              <a:ext cx="1708666" cy="2353055"/>
              <a:chOff x="785370" y="903452"/>
              <a:chExt cx="1708666" cy="2353055"/>
            </a:xfrm>
          </p:grpSpPr>
          <p:pic>
            <p:nvPicPr>
              <p:cNvPr id="1034" name="Picture 10" descr="Image result for lens cartoon"/>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85370" y="1076127"/>
                <a:ext cx="1541361" cy="2180380"/>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1117953" y="903452"/>
                <a:ext cx="1376083" cy="571500"/>
              </a:xfrm>
              <a:prstGeom prst="rect">
                <a:avLst/>
              </a:prstGeom>
              <a:noFill/>
            </p:spPr>
            <p:txBody>
              <a:bodyPr wrap="square" lIns="54610" tIns="54610" rIns="54610" bIns="54610" rtlCol="0">
                <a:noAutofit/>
              </a:bodyPr>
              <a:lstStyle/>
              <a:p>
                <a:pPr>
                  <a:spcAft>
                    <a:spcPts val="600"/>
                  </a:spcAft>
                </a:pPr>
                <a:r>
                  <a:rPr lang="en-US" sz="1400" dirty="0" smtClean="0">
                    <a:latin typeface="Arial Rounded MT Bold" panose="020F0704030504030204" pitchFamily="34" charset="0"/>
                  </a:rPr>
                  <a:t>Data Analysis</a:t>
                </a:r>
              </a:p>
            </p:txBody>
          </p:sp>
        </p:grpSp>
        <p:sp>
          <p:nvSpPr>
            <p:cNvPr id="16" name="Oval 15"/>
            <p:cNvSpPr/>
            <p:nvPr/>
          </p:nvSpPr>
          <p:spPr>
            <a:xfrm>
              <a:off x="10559527" y="1232064"/>
              <a:ext cx="242888" cy="242888"/>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20" name="Oval 19"/>
            <p:cNvSpPr/>
            <p:nvPr/>
          </p:nvSpPr>
          <p:spPr>
            <a:xfrm>
              <a:off x="10951958" y="1492579"/>
              <a:ext cx="242888" cy="242888"/>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21" name="Oval 20"/>
            <p:cNvSpPr/>
            <p:nvPr/>
          </p:nvSpPr>
          <p:spPr>
            <a:xfrm>
              <a:off x="11320946" y="1938109"/>
              <a:ext cx="166203" cy="162154"/>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22" name="Oval 21"/>
            <p:cNvSpPr/>
            <p:nvPr/>
          </p:nvSpPr>
          <p:spPr>
            <a:xfrm>
              <a:off x="11442391" y="2264829"/>
              <a:ext cx="163822" cy="162154"/>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23" name="Oval 22"/>
            <p:cNvSpPr/>
            <p:nvPr/>
          </p:nvSpPr>
          <p:spPr>
            <a:xfrm>
              <a:off x="11461441" y="2603930"/>
              <a:ext cx="106672" cy="105933"/>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24" name="Oval 23"/>
            <p:cNvSpPr/>
            <p:nvPr/>
          </p:nvSpPr>
          <p:spPr>
            <a:xfrm>
              <a:off x="11380477" y="2886810"/>
              <a:ext cx="106672" cy="105933"/>
            </a:xfrm>
            <a:prstGeom prst="ellipse">
              <a:avLst/>
            </a:prstGeom>
            <a:solidFill>
              <a:schemeClr val="bg1">
                <a:lumMod val="6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13" name="Cloud Callout 12"/>
            <p:cNvSpPr/>
            <p:nvPr/>
          </p:nvSpPr>
          <p:spPr>
            <a:xfrm>
              <a:off x="188153" y="-22474"/>
              <a:ext cx="7869997" cy="6609012"/>
            </a:xfrm>
            <a:prstGeom prst="cloudCallout">
              <a:avLst>
                <a:gd name="adj1" fmla="val 76197"/>
                <a:gd name="adj2" fmla="val -30459"/>
              </a:avLst>
            </a:prstGeom>
            <a:solidFill>
              <a:schemeClr val="bg1">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grpSp>
    </p:spTree>
    <p:extLst>
      <p:ext uri="{BB962C8B-B14F-4D97-AF65-F5344CB8AC3E}">
        <p14:creationId xmlns:p14="http://schemas.microsoft.com/office/powerpoint/2010/main" val="8676722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19921" y="221341"/>
            <a:ext cx="8654123" cy="5928165"/>
            <a:chOff x="119921" y="221341"/>
            <a:chExt cx="8654123" cy="5928165"/>
          </a:xfrm>
        </p:grpSpPr>
        <p:sp>
          <p:nvSpPr>
            <p:cNvPr id="47" name="Rectangle 46"/>
            <p:cNvSpPr/>
            <p:nvPr/>
          </p:nvSpPr>
          <p:spPr>
            <a:xfrm>
              <a:off x="1918741" y="1142990"/>
              <a:ext cx="4586990" cy="5006516"/>
            </a:xfrm>
            <a:custGeom>
              <a:avLst/>
              <a:gdLst>
                <a:gd name="connsiteX0" fmla="*/ 0 w 4586990"/>
                <a:gd name="connsiteY0" fmla="*/ 0 h 4875342"/>
                <a:gd name="connsiteX1" fmla="*/ 4586990 w 4586990"/>
                <a:gd name="connsiteY1" fmla="*/ 0 h 4875342"/>
                <a:gd name="connsiteX2" fmla="*/ 4586990 w 4586990"/>
                <a:gd name="connsiteY2" fmla="*/ 4875342 h 4875342"/>
                <a:gd name="connsiteX3" fmla="*/ 0 w 4586990"/>
                <a:gd name="connsiteY3" fmla="*/ 4875342 h 4875342"/>
                <a:gd name="connsiteX4" fmla="*/ 0 w 4586990"/>
                <a:gd name="connsiteY4" fmla="*/ 0 h 4875342"/>
                <a:gd name="connsiteX0" fmla="*/ 0 w 4586990"/>
                <a:gd name="connsiteY0" fmla="*/ 2248524 h 4875342"/>
                <a:gd name="connsiteX1" fmla="*/ 4586990 w 4586990"/>
                <a:gd name="connsiteY1" fmla="*/ 0 h 4875342"/>
                <a:gd name="connsiteX2" fmla="*/ 4586990 w 4586990"/>
                <a:gd name="connsiteY2" fmla="*/ 4875342 h 4875342"/>
                <a:gd name="connsiteX3" fmla="*/ 0 w 4586990"/>
                <a:gd name="connsiteY3" fmla="*/ 4875342 h 4875342"/>
                <a:gd name="connsiteX4" fmla="*/ 0 w 4586990"/>
                <a:gd name="connsiteY4" fmla="*/ 2248524 h 4875342"/>
                <a:gd name="connsiteX0" fmla="*/ 0 w 4586990"/>
                <a:gd name="connsiteY0" fmla="*/ 2248524 h 4875342"/>
                <a:gd name="connsiteX1" fmla="*/ 4586990 w 4586990"/>
                <a:gd name="connsiteY1" fmla="*/ 0 h 4875342"/>
                <a:gd name="connsiteX2" fmla="*/ 4586990 w 4586990"/>
                <a:gd name="connsiteY2" fmla="*/ 4875342 h 4875342"/>
                <a:gd name="connsiteX3" fmla="*/ 0 w 4586990"/>
                <a:gd name="connsiteY3" fmla="*/ 4875342 h 4875342"/>
                <a:gd name="connsiteX4" fmla="*/ 0 w 4586990"/>
                <a:gd name="connsiteY4" fmla="*/ 2248524 h 4875342"/>
                <a:gd name="connsiteX0" fmla="*/ 0 w 4586990"/>
                <a:gd name="connsiteY0" fmla="*/ 2248524 h 4875342"/>
                <a:gd name="connsiteX1" fmla="*/ 4586990 w 4586990"/>
                <a:gd name="connsiteY1" fmla="*/ 0 h 4875342"/>
                <a:gd name="connsiteX2" fmla="*/ 4586990 w 4586990"/>
                <a:gd name="connsiteY2" fmla="*/ 4875342 h 4875342"/>
                <a:gd name="connsiteX3" fmla="*/ 0 w 4586990"/>
                <a:gd name="connsiteY3" fmla="*/ 4875342 h 4875342"/>
                <a:gd name="connsiteX4" fmla="*/ 0 w 4586990"/>
                <a:gd name="connsiteY4" fmla="*/ 2248524 h 4875342"/>
                <a:gd name="connsiteX0" fmla="*/ 0 w 4586990"/>
                <a:gd name="connsiteY0" fmla="*/ 2353455 h 4980273"/>
                <a:gd name="connsiteX1" fmla="*/ 4572000 w 4586990"/>
                <a:gd name="connsiteY1" fmla="*/ 0 h 4980273"/>
                <a:gd name="connsiteX2" fmla="*/ 4586990 w 4586990"/>
                <a:gd name="connsiteY2" fmla="*/ 4980273 h 4980273"/>
                <a:gd name="connsiteX3" fmla="*/ 0 w 4586990"/>
                <a:gd name="connsiteY3" fmla="*/ 4980273 h 4980273"/>
                <a:gd name="connsiteX4" fmla="*/ 0 w 4586990"/>
                <a:gd name="connsiteY4" fmla="*/ 2353455 h 4980273"/>
                <a:gd name="connsiteX0" fmla="*/ 0 w 4586990"/>
                <a:gd name="connsiteY0" fmla="*/ 2592818 h 5219636"/>
                <a:gd name="connsiteX1" fmla="*/ 4572000 w 4586990"/>
                <a:gd name="connsiteY1" fmla="*/ 239363 h 5219636"/>
                <a:gd name="connsiteX2" fmla="*/ 4586990 w 4586990"/>
                <a:gd name="connsiteY2" fmla="*/ 5219636 h 5219636"/>
                <a:gd name="connsiteX3" fmla="*/ 0 w 4586990"/>
                <a:gd name="connsiteY3" fmla="*/ 5219636 h 5219636"/>
                <a:gd name="connsiteX4" fmla="*/ 0 w 4586990"/>
                <a:gd name="connsiteY4" fmla="*/ 2592818 h 5219636"/>
                <a:gd name="connsiteX0" fmla="*/ 0 w 4586990"/>
                <a:gd name="connsiteY0" fmla="*/ 2567208 h 5194026"/>
                <a:gd name="connsiteX1" fmla="*/ 4572000 w 4586990"/>
                <a:gd name="connsiteY1" fmla="*/ 213753 h 5194026"/>
                <a:gd name="connsiteX2" fmla="*/ 4586990 w 4586990"/>
                <a:gd name="connsiteY2" fmla="*/ 5194026 h 5194026"/>
                <a:gd name="connsiteX3" fmla="*/ 0 w 4586990"/>
                <a:gd name="connsiteY3" fmla="*/ 5194026 h 5194026"/>
                <a:gd name="connsiteX4" fmla="*/ 0 w 4586990"/>
                <a:gd name="connsiteY4" fmla="*/ 2567208 h 5194026"/>
                <a:gd name="connsiteX0" fmla="*/ 0 w 4586990"/>
                <a:gd name="connsiteY0" fmla="*/ 2379449 h 5006267"/>
                <a:gd name="connsiteX1" fmla="*/ 4572000 w 4586990"/>
                <a:gd name="connsiteY1" fmla="*/ 25994 h 5006267"/>
                <a:gd name="connsiteX2" fmla="*/ 4586990 w 4586990"/>
                <a:gd name="connsiteY2" fmla="*/ 5006267 h 5006267"/>
                <a:gd name="connsiteX3" fmla="*/ 0 w 4586990"/>
                <a:gd name="connsiteY3" fmla="*/ 5006267 h 5006267"/>
                <a:gd name="connsiteX4" fmla="*/ 0 w 4586990"/>
                <a:gd name="connsiteY4" fmla="*/ 2379449 h 5006267"/>
                <a:gd name="connsiteX0" fmla="*/ 0 w 4586990"/>
                <a:gd name="connsiteY0" fmla="*/ 2215873 h 5007583"/>
                <a:gd name="connsiteX1" fmla="*/ 4572000 w 4586990"/>
                <a:gd name="connsiteY1" fmla="*/ 27310 h 5007583"/>
                <a:gd name="connsiteX2" fmla="*/ 4586990 w 4586990"/>
                <a:gd name="connsiteY2" fmla="*/ 5007583 h 5007583"/>
                <a:gd name="connsiteX3" fmla="*/ 0 w 4586990"/>
                <a:gd name="connsiteY3" fmla="*/ 5007583 h 5007583"/>
                <a:gd name="connsiteX4" fmla="*/ 0 w 4586990"/>
                <a:gd name="connsiteY4" fmla="*/ 2215873 h 5007583"/>
                <a:gd name="connsiteX0" fmla="*/ 0 w 4586990"/>
                <a:gd name="connsiteY0" fmla="*/ 2214806 h 5006516"/>
                <a:gd name="connsiteX1" fmla="*/ 4572000 w 4586990"/>
                <a:gd name="connsiteY1" fmla="*/ 26243 h 5006516"/>
                <a:gd name="connsiteX2" fmla="*/ 4586990 w 4586990"/>
                <a:gd name="connsiteY2" fmla="*/ 5006516 h 5006516"/>
                <a:gd name="connsiteX3" fmla="*/ 0 w 4586990"/>
                <a:gd name="connsiteY3" fmla="*/ 5006516 h 5006516"/>
                <a:gd name="connsiteX4" fmla="*/ 0 w 4586990"/>
                <a:gd name="connsiteY4" fmla="*/ 2214806 h 5006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6990" h="5006516">
                  <a:moveTo>
                    <a:pt x="0" y="2214806"/>
                  </a:moveTo>
                  <a:cubicBezTo>
                    <a:pt x="4586991" y="2859384"/>
                    <a:pt x="-164891" y="-318531"/>
                    <a:pt x="4572000" y="26243"/>
                  </a:cubicBezTo>
                  <a:cubicBezTo>
                    <a:pt x="4576997" y="1686334"/>
                    <a:pt x="4581993" y="3346425"/>
                    <a:pt x="4586990" y="5006516"/>
                  </a:cubicBezTo>
                  <a:lnTo>
                    <a:pt x="0" y="5006516"/>
                  </a:lnTo>
                  <a:lnTo>
                    <a:pt x="0" y="2214806"/>
                  </a:lnTo>
                  <a:close/>
                </a:path>
              </a:pathLst>
            </a:custGeom>
            <a:solidFill>
              <a:schemeClr val="bg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4" name="Rounded Rectangle 3"/>
            <p:cNvSpPr/>
            <p:nvPr/>
          </p:nvSpPr>
          <p:spPr>
            <a:xfrm>
              <a:off x="2063466" y="2570384"/>
              <a:ext cx="1861977" cy="651469"/>
            </a:xfrm>
            <a:prstGeom prst="roundRect">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Rule Based Classification</a:t>
              </a:r>
            </a:p>
          </p:txBody>
        </p:sp>
        <p:sp>
          <p:nvSpPr>
            <p:cNvPr id="5" name="Cloud 4"/>
            <p:cNvSpPr/>
            <p:nvPr/>
          </p:nvSpPr>
          <p:spPr>
            <a:xfrm>
              <a:off x="1054408" y="221341"/>
              <a:ext cx="1382292" cy="929390"/>
            </a:xfrm>
            <a:prstGeom prst="cloud">
              <a:avLst/>
            </a:prstGeom>
            <a:solidFill>
              <a:srgbClr val="66BC1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r>
                <a:rPr lang="en-US" sz="1500" dirty="0" smtClean="0">
                  <a:solidFill>
                    <a:schemeClr val="tx1"/>
                  </a:solidFill>
                </a:rPr>
                <a:t>Business websites</a:t>
              </a:r>
            </a:p>
          </p:txBody>
        </p:sp>
        <p:sp>
          <p:nvSpPr>
            <p:cNvPr id="16" name="Cloud 15"/>
            <p:cNvSpPr/>
            <p:nvPr/>
          </p:nvSpPr>
          <p:spPr>
            <a:xfrm>
              <a:off x="341577" y="1497221"/>
              <a:ext cx="1169233" cy="810891"/>
            </a:xfrm>
            <a:prstGeom prst="cloud">
              <a:avLst/>
            </a:prstGeom>
            <a:solidFill>
              <a:srgbClr val="66BC1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r>
                <a:rPr lang="en-US" sz="1500" dirty="0" smtClean="0">
                  <a:solidFill>
                    <a:schemeClr val="tx1"/>
                  </a:solidFill>
                </a:rPr>
                <a:t>News Articles</a:t>
              </a:r>
            </a:p>
          </p:txBody>
        </p:sp>
        <p:sp>
          <p:nvSpPr>
            <p:cNvPr id="17" name="Cloud 16"/>
            <p:cNvSpPr/>
            <p:nvPr/>
          </p:nvSpPr>
          <p:spPr>
            <a:xfrm>
              <a:off x="119921" y="4489117"/>
              <a:ext cx="2332803" cy="731304"/>
            </a:xfrm>
            <a:prstGeom prst="cloud">
              <a:avLst/>
            </a:prstGeom>
            <a:solidFill>
              <a:srgbClr val="66BC1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r>
                <a:rPr lang="en-US" sz="1500" dirty="0" smtClean="0">
                  <a:solidFill>
                    <a:schemeClr val="tx1"/>
                  </a:solidFill>
                </a:rPr>
                <a:t>Stock Price (Yahoo Finance)</a:t>
              </a:r>
            </a:p>
          </p:txBody>
        </p:sp>
        <p:sp>
          <p:nvSpPr>
            <p:cNvPr id="18" name="Cloud 17"/>
            <p:cNvSpPr/>
            <p:nvPr/>
          </p:nvSpPr>
          <p:spPr>
            <a:xfrm>
              <a:off x="1495535" y="5414988"/>
              <a:ext cx="2115306" cy="734518"/>
            </a:xfrm>
            <a:prstGeom prst="cloud">
              <a:avLst/>
            </a:prstGeom>
            <a:solidFill>
              <a:srgbClr val="66BC1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r>
                <a:rPr lang="en-US" sz="1500" dirty="0" smtClean="0">
                  <a:solidFill>
                    <a:schemeClr val="tx1"/>
                  </a:solidFill>
                </a:rPr>
                <a:t>Google trends (</a:t>
              </a:r>
              <a:r>
                <a:rPr lang="en-US" sz="1500" dirty="0" err="1" smtClean="0">
                  <a:solidFill>
                    <a:schemeClr val="tx1"/>
                  </a:solidFill>
                </a:rPr>
                <a:t>PyTrends</a:t>
              </a:r>
              <a:r>
                <a:rPr lang="en-US" sz="1500" dirty="0" smtClean="0">
                  <a:solidFill>
                    <a:schemeClr val="tx1"/>
                  </a:solidFill>
                </a:rPr>
                <a:t>)</a:t>
              </a:r>
            </a:p>
          </p:txBody>
        </p:sp>
        <p:sp>
          <p:nvSpPr>
            <p:cNvPr id="19" name="Rounded Rectangle 18"/>
            <p:cNvSpPr/>
            <p:nvPr/>
          </p:nvSpPr>
          <p:spPr>
            <a:xfrm>
              <a:off x="4532413" y="1561943"/>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Text Summarization</a:t>
              </a:r>
              <a:endParaRPr lang="en-US" sz="1500" b="1" dirty="0">
                <a:solidFill>
                  <a:schemeClr val="tx1"/>
                </a:solidFill>
              </a:endParaRPr>
            </a:p>
          </p:txBody>
        </p:sp>
        <p:sp>
          <p:nvSpPr>
            <p:cNvPr id="20" name="Rounded Rectangle 19"/>
            <p:cNvSpPr/>
            <p:nvPr/>
          </p:nvSpPr>
          <p:spPr>
            <a:xfrm>
              <a:off x="4532407" y="2571309"/>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endParaRPr lang="en-US" sz="1500" b="1" dirty="0" smtClean="0">
                <a:solidFill>
                  <a:schemeClr val="tx1"/>
                </a:solidFill>
              </a:endParaRPr>
            </a:p>
            <a:p>
              <a:pPr algn="ctr"/>
              <a:r>
                <a:rPr lang="en-US" sz="1500" b="1" dirty="0">
                  <a:solidFill>
                    <a:schemeClr val="tx1"/>
                  </a:solidFill>
                </a:rPr>
                <a:t>Data Analysis: Word Cloud</a:t>
              </a:r>
            </a:p>
            <a:p>
              <a:pPr algn="ctr"/>
              <a:endParaRPr lang="en-US" sz="1500" b="1" dirty="0">
                <a:solidFill>
                  <a:schemeClr val="tx1"/>
                </a:solidFill>
              </a:endParaRPr>
            </a:p>
          </p:txBody>
        </p:sp>
        <p:sp>
          <p:nvSpPr>
            <p:cNvPr id="21" name="Rounded Rectangle 20"/>
            <p:cNvSpPr/>
            <p:nvPr/>
          </p:nvSpPr>
          <p:spPr>
            <a:xfrm>
              <a:off x="4532411" y="3563947"/>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a:solidFill>
                    <a:schemeClr val="tx1"/>
                  </a:solidFill>
                </a:rPr>
                <a:t>Time Series: ARIMA analysis</a:t>
              </a:r>
              <a:endParaRPr lang="en-US" sz="1500" b="1" dirty="0" smtClean="0">
                <a:solidFill>
                  <a:schemeClr val="tx1"/>
                </a:solidFill>
              </a:endParaRPr>
            </a:p>
          </p:txBody>
        </p:sp>
        <p:sp>
          <p:nvSpPr>
            <p:cNvPr id="22" name="Rounded Rectangle 21"/>
            <p:cNvSpPr/>
            <p:nvPr/>
          </p:nvSpPr>
          <p:spPr>
            <a:xfrm>
              <a:off x="4532410" y="4529035"/>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a:solidFill>
                    <a:schemeClr val="tx1"/>
                  </a:solidFill>
                </a:rPr>
                <a:t>Stock price </a:t>
              </a:r>
              <a:r>
                <a:rPr lang="en-US" sz="1500" b="1" dirty="0" smtClean="0">
                  <a:solidFill>
                    <a:schemeClr val="tx1"/>
                  </a:solidFill>
                </a:rPr>
                <a:t> trends</a:t>
              </a:r>
              <a:endParaRPr lang="en-US" sz="1500" b="1" dirty="0">
                <a:solidFill>
                  <a:schemeClr val="tx1"/>
                </a:solidFill>
              </a:endParaRPr>
            </a:p>
          </p:txBody>
        </p:sp>
        <p:sp>
          <p:nvSpPr>
            <p:cNvPr id="24" name="Rounded Rectangle 23"/>
            <p:cNvSpPr/>
            <p:nvPr/>
          </p:nvSpPr>
          <p:spPr>
            <a:xfrm>
              <a:off x="4532410" y="5451475"/>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a:solidFill>
                    <a:schemeClr val="tx1"/>
                  </a:solidFill>
                </a:rPr>
                <a:t>Google Trends data analysis</a:t>
              </a:r>
            </a:p>
          </p:txBody>
        </p:sp>
        <p:sp>
          <p:nvSpPr>
            <p:cNvPr id="25" name="Rounded Rectangle 24"/>
            <p:cNvSpPr/>
            <p:nvPr/>
          </p:nvSpPr>
          <p:spPr>
            <a:xfrm>
              <a:off x="2061936" y="3571387"/>
              <a:ext cx="1861977" cy="651469"/>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Sentiment Analysis</a:t>
              </a:r>
            </a:p>
          </p:txBody>
        </p:sp>
        <p:sp>
          <p:nvSpPr>
            <p:cNvPr id="26" name="Rounded Rectangle 25"/>
            <p:cNvSpPr/>
            <p:nvPr/>
          </p:nvSpPr>
          <p:spPr>
            <a:xfrm>
              <a:off x="2063466" y="1576933"/>
              <a:ext cx="1861977" cy="651469"/>
            </a:xfrm>
            <a:prstGeom prst="roundRect">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Web Scrapping</a:t>
              </a:r>
            </a:p>
          </p:txBody>
        </p:sp>
        <p:sp>
          <p:nvSpPr>
            <p:cNvPr id="27" name="Rounded Rectangle 26"/>
            <p:cNvSpPr/>
            <p:nvPr/>
          </p:nvSpPr>
          <p:spPr>
            <a:xfrm>
              <a:off x="6912067" y="3571389"/>
              <a:ext cx="1861977" cy="629037"/>
            </a:xfrm>
            <a:prstGeom prst="round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SMS Notification</a:t>
              </a:r>
            </a:p>
          </p:txBody>
        </p:sp>
        <p:sp>
          <p:nvSpPr>
            <p:cNvPr id="28" name="Rounded Rectangle 27"/>
            <p:cNvSpPr/>
            <p:nvPr/>
          </p:nvSpPr>
          <p:spPr>
            <a:xfrm>
              <a:off x="6912066" y="4542411"/>
              <a:ext cx="1861977" cy="629037"/>
            </a:xfrm>
            <a:prstGeom prst="round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a:solidFill>
                    <a:schemeClr val="tx1"/>
                  </a:solidFill>
                </a:rPr>
                <a:t>Output integration with Python </a:t>
              </a:r>
              <a:r>
                <a:rPr lang="en-US" sz="1500" b="1" dirty="0" smtClean="0">
                  <a:solidFill>
                    <a:schemeClr val="tx1"/>
                  </a:solidFill>
                </a:rPr>
                <a:t>Flask</a:t>
              </a:r>
              <a:endParaRPr lang="en-US" sz="1500" b="1" dirty="0">
                <a:solidFill>
                  <a:schemeClr val="tx1"/>
                </a:solidFill>
              </a:endParaRPr>
            </a:p>
          </p:txBody>
        </p:sp>
        <p:sp>
          <p:nvSpPr>
            <p:cNvPr id="29" name="Rounded Rectangle 28"/>
            <p:cNvSpPr/>
            <p:nvPr/>
          </p:nvSpPr>
          <p:spPr>
            <a:xfrm>
              <a:off x="6912065" y="5462529"/>
              <a:ext cx="1861977" cy="629037"/>
            </a:xfrm>
            <a:prstGeom prst="round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err="1" smtClean="0">
                  <a:solidFill>
                    <a:schemeClr val="tx1"/>
                  </a:solidFill>
                </a:rPr>
                <a:t>Javascript</a:t>
              </a:r>
              <a:r>
                <a:rPr lang="en-US" sz="1500" b="1" dirty="0" smtClean="0">
                  <a:solidFill>
                    <a:schemeClr val="tx1"/>
                  </a:solidFill>
                </a:rPr>
                <a:t> and CSS</a:t>
              </a:r>
            </a:p>
          </p:txBody>
        </p:sp>
        <p:sp>
          <p:nvSpPr>
            <p:cNvPr id="31" name="Rounded Rectangle 30"/>
            <p:cNvSpPr/>
            <p:nvPr/>
          </p:nvSpPr>
          <p:spPr>
            <a:xfrm>
              <a:off x="6912064" y="2585375"/>
              <a:ext cx="1861977" cy="629037"/>
            </a:xfrm>
            <a:prstGeom prst="roundRect">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Alexa</a:t>
              </a:r>
            </a:p>
          </p:txBody>
        </p:sp>
        <p:cxnSp>
          <p:nvCxnSpPr>
            <p:cNvPr id="8" name="Straight Connector 7"/>
            <p:cNvCxnSpPr/>
            <p:nvPr/>
          </p:nvCxnSpPr>
          <p:spPr>
            <a:xfrm>
              <a:off x="4067572" y="744354"/>
              <a:ext cx="30690" cy="2698777"/>
            </a:xfrm>
            <a:prstGeom prst="line">
              <a:avLst/>
            </a:prstGeom>
            <a:ln w="19050" cmpd="sng">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6567992" y="744354"/>
              <a:ext cx="29981" cy="5397554"/>
            </a:xfrm>
            <a:prstGeom prst="line">
              <a:avLst/>
            </a:prstGeom>
            <a:ln w="19050" cmpd="sng">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2048" name="Elbow Connector 2047"/>
            <p:cNvCxnSpPr>
              <a:stCxn id="5" idx="0"/>
              <a:endCxn id="26" idx="0"/>
            </p:cNvCxnSpPr>
            <p:nvPr/>
          </p:nvCxnSpPr>
          <p:spPr>
            <a:xfrm>
              <a:off x="2435548" y="686036"/>
              <a:ext cx="558907" cy="890897"/>
            </a:xfrm>
            <a:prstGeom prst="bentConnector2">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51" name="Elbow Connector 2050"/>
            <p:cNvCxnSpPr>
              <a:stCxn id="16" idx="0"/>
              <a:endCxn id="26" idx="1"/>
            </p:cNvCxnSpPr>
            <p:nvPr/>
          </p:nvCxnSpPr>
          <p:spPr>
            <a:xfrm>
              <a:off x="1509836" y="1902667"/>
              <a:ext cx="553630" cy="1"/>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57" name="Straight Arrow Connector 2056"/>
            <p:cNvCxnSpPr>
              <a:stCxn id="17" idx="0"/>
              <a:endCxn id="22" idx="1"/>
            </p:cNvCxnSpPr>
            <p:nvPr/>
          </p:nvCxnSpPr>
          <p:spPr>
            <a:xfrm>
              <a:off x="2450780" y="4854769"/>
              <a:ext cx="2081630" cy="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64" name="Straight Arrow Connector 2063"/>
            <p:cNvCxnSpPr>
              <a:stCxn id="18" idx="0"/>
              <a:endCxn id="24" idx="1"/>
            </p:cNvCxnSpPr>
            <p:nvPr/>
          </p:nvCxnSpPr>
          <p:spPr>
            <a:xfrm flipV="1">
              <a:off x="3609078" y="5777210"/>
              <a:ext cx="923332" cy="503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73" name="Straight Arrow Connector 2072"/>
            <p:cNvCxnSpPr>
              <a:stCxn id="22" idx="0"/>
              <a:endCxn id="21" idx="2"/>
            </p:cNvCxnSpPr>
            <p:nvPr/>
          </p:nvCxnSpPr>
          <p:spPr>
            <a:xfrm flipV="1">
              <a:off x="5463399" y="4215416"/>
              <a:ext cx="1" cy="313619"/>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75" name="Straight Arrow Connector 2074"/>
            <p:cNvCxnSpPr>
              <a:stCxn id="26" idx="2"/>
              <a:endCxn id="4" idx="0"/>
            </p:cNvCxnSpPr>
            <p:nvPr/>
          </p:nvCxnSpPr>
          <p:spPr>
            <a:xfrm>
              <a:off x="2994455" y="2228402"/>
              <a:ext cx="0" cy="341982"/>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79" name="Straight Arrow Connector 2078"/>
            <p:cNvCxnSpPr>
              <a:stCxn id="4" idx="3"/>
              <a:endCxn id="20" idx="1"/>
            </p:cNvCxnSpPr>
            <p:nvPr/>
          </p:nvCxnSpPr>
          <p:spPr>
            <a:xfrm>
              <a:off x="3925443" y="2896119"/>
              <a:ext cx="606964" cy="925"/>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p:cNvCxnSpPr>
              <a:stCxn id="4" idx="3"/>
              <a:endCxn id="19" idx="1"/>
            </p:cNvCxnSpPr>
            <p:nvPr/>
          </p:nvCxnSpPr>
          <p:spPr>
            <a:xfrm flipV="1">
              <a:off x="3925443" y="1887678"/>
              <a:ext cx="606970" cy="1008441"/>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4" idx="2"/>
              <a:endCxn id="25" idx="0"/>
            </p:cNvCxnSpPr>
            <p:nvPr/>
          </p:nvCxnSpPr>
          <p:spPr>
            <a:xfrm flipH="1">
              <a:off x="2992925" y="3221853"/>
              <a:ext cx="1530" cy="349534"/>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097907" y="3443131"/>
              <a:ext cx="30690" cy="2698777"/>
            </a:xfrm>
            <a:prstGeom prst="line">
              <a:avLst/>
            </a:prstGeom>
            <a:ln w="19050" cmpd="sng">
              <a:solidFill>
                <a:schemeClr val="tx2"/>
              </a:solidFill>
              <a:prstDash val="dash"/>
            </a:ln>
          </p:spPr>
          <p:style>
            <a:lnRef idx="1">
              <a:schemeClr val="accent1"/>
            </a:lnRef>
            <a:fillRef idx="0">
              <a:schemeClr val="accent1"/>
            </a:fillRef>
            <a:effectRef idx="0">
              <a:schemeClr val="accent1"/>
            </a:effectRef>
            <a:fontRef idx="minor">
              <a:schemeClr val="tx1"/>
            </a:fontRef>
          </p:style>
        </p:cxnSp>
        <p:cxnSp>
          <p:nvCxnSpPr>
            <p:cNvPr id="78" name="Elbow Connector 77"/>
            <p:cNvCxnSpPr/>
            <p:nvPr/>
          </p:nvCxnSpPr>
          <p:spPr>
            <a:xfrm flipV="1">
              <a:off x="6495987" y="4856930"/>
              <a:ext cx="416079" cy="323574"/>
            </a:xfrm>
            <a:prstGeom prst="bentConnector3">
              <a:avLst>
                <a:gd name="adj1" fmla="val 48665"/>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a:stCxn id="29" idx="0"/>
              <a:endCxn id="28" idx="2"/>
            </p:cNvCxnSpPr>
            <p:nvPr/>
          </p:nvCxnSpPr>
          <p:spPr>
            <a:xfrm flipV="1">
              <a:off x="7843054" y="5171448"/>
              <a:ext cx="1" cy="29108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6" name="Elbow Connector 5"/>
          <p:cNvCxnSpPr>
            <a:endCxn id="27" idx="1"/>
          </p:cNvCxnSpPr>
          <p:nvPr/>
        </p:nvCxnSpPr>
        <p:spPr>
          <a:xfrm rot="5400000" flipH="1" flipV="1">
            <a:off x="6321390" y="4264092"/>
            <a:ext cx="968861" cy="212494"/>
          </a:xfrm>
          <a:prstGeom prst="bentConnector2">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p:nvPr/>
        </p:nvCxnSpPr>
        <p:spPr>
          <a:xfrm rot="5400000" flipH="1" flipV="1">
            <a:off x="6321386" y="3295832"/>
            <a:ext cx="968861" cy="212494"/>
          </a:xfrm>
          <a:prstGeom prst="bentConnector2">
            <a:avLst/>
          </a:prstGeom>
          <a:ln w="317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2" name="Cloud 31"/>
          <p:cNvSpPr/>
          <p:nvPr/>
        </p:nvSpPr>
        <p:spPr>
          <a:xfrm>
            <a:off x="7022539" y="228891"/>
            <a:ext cx="5169462" cy="2120680"/>
          </a:xfrm>
          <a:prstGeom prst="cloud">
            <a:avLst/>
          </a:prstGeom>
          <a:solidFill>
            <a:srgbClr val="009A4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marL="342900" indent="-342900">
              <a:buAutoNum type="arabicPeriod"/>
            </a:pPr>
            <a:r>
              <a:rPr lang="en-US" sz="1500" b="1" dirty="0" smtClean="0">
                <a:solidFill>
                  <a:schemeClr val="tx1"/>
                </a:solidFill>
              </a:rPr>
              <a:t>Web Application</a:t>
            </a:r>
          </a:p>
          <a:p>
            <a:pPr marL="342900" indent="-342900">
              <a:buAutoNum type="arabicPeriod"/>
            </a:pPr>
            <a:r>
              <a:rPr lang="en-US" sz="1500" b="1" dirty="0" smtClean="0">
                <a:solidFill>
                  <a:schemeClr val="tx1"/>
                </a:solidFill>
              </a:rPr>
              <a:t>SMS Notification: </a:t>
            </a:r>
            <a:r>
              <a:rPr lang="en-US" sz="1500" b="1" dirty="0" err="1" smtClean="0">
                <a:solidFill>
                  <a:schemeClr val="tx1"/>
                </a:solidFill>
              </a:rPr>
              <a:t>Twilio</a:t>
            </a:r>
            <a:endParaRPr lang="en-US" sz="1500" b="1" dirty="0" smtClean="0">
              <a:solidFill>
                <a:schemeClr val="tx1"/>
              </a:solidFill>
            </a:endParaRPr>
          </a:p>
          <a:p>
            <a:pPr marL="342900" indent="-342900">
              <a:buAutoNum type="arabicPeriod"/>
            </a:pPr>
            <a:r>
              <a:rPr lang="en-US" sz="1500" b="1" dirty="0" smtClean="0">
                <a:solidFill>
                  <a:schemeClr val="tx1"/>
                </a:solidFill>
              </a:rPr>
              <a:t>Read Out Summary: Play Sound</a:t>
            </a:r>
          </a:p>
          <a:p>
            <a:pPr marL="342900" indent="-342900">
              <a:buAutoNum type="arabicPeriod"/>
            </a:pPr>
            <a:r>
              <a:rPr lang="en-US" sz="1500" b="1" dirty="0" smtClean="0">
                <a:solidFill>
                  <a:schemeClr val="tx1"/>
                </a:solidFill>
              </a:rPr>
              <a:t>Alexa Skill</a:t>
            </a:r>
            <a:endParaRPr lang="en-US" sz="1500" b="1" dirty="0">
              <a:solidFill>
                <a:schemeClr val="tx1"/>
              </a:solidFill>
            </a:endParaRPr>
          </a:p>
        </p:txBody>
      </p:sp>
      <p:sp>
        <p:nvSpPr>
          <p:cNvPr id="2" name="Oval 1"/>
          <p:cNvSpPr/>
          <p:nvPr/>
        </p:nvSpPr>
        <p:spPr>
          <a:xfrm>
            <a:off x="9919106" y="3693941"/>
            <a:ext cx="1936377" cy="506485"/>
          </a:xfrm>
          <a:prstGeom prst="ellipse">
            <a:avLst/>
          </a:prstGeom>
          <a:solidFill>
            <a:srgbClr val="F68D2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Scalability</a:t>
            </a:r>
            <a:endParaRPr lang="en-US" sz="1500" b="1" dirty="0" smtClean="0">
              <a:solidFill>
                <a:schemeClr val="tx1"/>
              </a:solidFill>
            </a:endParaRPr>
          </a:p>
        </p:txBody>
      </p:sp>
      <p:sp>
        <p:nvSpPr>
          <p:cNvPr id="38" name="Oval 37"/>
          <p:cNvSpPr/>
          <p:nvPr/>
        </p:nvSpPr>
        <p:spPr>
          <a:xfrm>
            <a:off x="9919106" y="4399186"/>
            <a:ext cx="1936377" cy="455583"/>
          </a:xfrm>
          <a:prstGeom prst="ellipse">
            <a:avLst/>
          </a:prstGeom>
          <a:solidFill>
            <a:srgbClr val="F68D2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ctr"/>
            <a:r>
              <a:rPr lang="en-US" sz="1500" b="1" dirty="0" smtClean="0">
                <a:solidFill>
                  <a:schemeClr val="tx1"/>
                </a:solidFill>
              </a:rPr>
              <a:t>Centralization</a:t>
            </a:r>
            <a:endParaRPr lang="en-US" sz="1500" b="1" dirty="0" smtClean="0">
              <a:solidFill>
                <a:schemeClr val="tx1"/>
              </a:solidFill>
            </a:endParaRPr>
          </a:p>
        </p:txBody>
      </p:sp>
      <p:sp>
        <p:nvSpPr>
          <p:cNvPr id="3" name="Rectangle 2"/>
          <p:cNvSpPr/>
          <p:nvPr/>
        </p:nvSpPr>
        <p:spPr>
          <a:xfrm>
            <a:off x="9790155" y="3031321"/>
            <a:ext cx="2339934" cy="2101069"/>
          </a:xfrm>
          <a:prstGeom prst="rect">
            <a:avLst/>
          </a:prstGeom>
          <a:solidFill>
            <a:schemeClr val="bg1">
              <a:lumMod val="6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4610" tIns="54610" rIns="54610" bIns="54610" rtlCol="0" anchor="ctr"/>
          <a:lstStyle/>
          <a:p>
            <a:pPr algn="l"/>
            <a:endParaRPr lang="en-US" sz="1500" dirty="0" err="1" smtClean="0">
              <a:solidFill>
                <a:schemeClr val="bg1"/>
              </a:solidFill>
            </a:endParaRPr>
          </a:p>
        </p:txBody>
      </p:sp>
      <p:sp>
        <p:nvSpPr>
          <p:cNvPr id="7" name="TextBox 6"/>
          <p:cNvSpPr txBox="1"/>
          <p:nvPr/>
        </p:nvSpPr>
        <p:spPr>
          <a:xfrm>
            <a:off x="9800855" y="3233379"/>
            <a:ext cx="2172878" cy="356975"/>
          </a:xfrm>
          <a:prstGeom prst="rect">
            <a:avLst/>
          </a:prstGeom>
          <a:noFill/>
        </p:spPr>
        <p:txBody>
          <a:bodyPr wrap="none" lIns="54610" tIns="54610" rIns="54610" bIns="54610" rtlCol="0">
            <a:noAutofit/>
          </a:bodyPr>
          <a:lstStyle/>
          <a:p>
            <a:pPr>
              <a:spcAft>
                <a:spcPts val="600"/>
              </a:spcAft>
            </a:pPr>
            <a:r>
              <a:rPr lang="en-US" sz="1500" b="1" dirty="0" smtClean="0">
                <a:solidFill>
                  <a:schemeClr val="tx2"/>
                </a:solidFill>
              </a:rPr>
              <a:t>Architecture Capabilities</a:t>
            </a:r>
            <a:endParaRPr lang="en-US" sz="1500" b="1" dirty="0" smtClean="0">
              <a:solidFill>
                <a:schemeClr val="tx2"/>
              </a:solidFill>
            </a:endParaRPr>
          </a:p>
        </p:txBody>
      </p:sp>
    </p:spTree>
    <p:extLst>
      <p:ext uri="{BB962C8B-B14F-4D97-AF65-F5344CB8AC3E}">
        <p14:creationId xmlns:p14="http://schemas.microsoft.com/office/powerpoint/2010/main" val="7084854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756868" y="2704118"/>
            <a:ext cx="10984375" cy="966694"/>
          </a:xfrm>
        </p:spPr>
        <p:txBody>
          <a:bodyPr/>
          <a:lstStyle/>
          <a:p>
            <a:pPr algn="ctr"/>
            <a:r>
              <a:rPr lang="en-US" sz="6600" b="1" dirty="0"/>
              <a:t>Data Extraction, Cleaning and Pre-Processing</a:t>
            </a:r>
            <a:r>
              <a:rPr lang="en-US" sz="6600" b="1" dirty="0" smtClean="0"/>
              <a:t/>
            </a:r>
            <a:br>
              <a:rPr lang="en-US" sz="6600" b="1" dirty="0" smtClean="0"/>
            </a:br>
            <a:endParaRPr lang="en-US" sz="6600" dirty="0"/>
          </a:p>
        </p:txBody>
      </p:sp>
    </p:spTree>
    <p:extLst>
      <p:ext uri="{BB962C8B-B14F-4D97-AF65-F5344CB8AC3E}">
        <p14:creationId xmlns:p14="http://schemas.microsoft.com/office/powerpoint/2010/main" val="6169661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618053" y="4689731"/>
            <a:ext cx="5986653" cy="2714084"/>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7" name="Rectangle 6"/>
          <p:cNvSpPr/>
          <p:nvPr/>
        </p:nvSpPr>
        <p:spPr>
          <a:xfrm>
            <a:off x="422260" y="1631864"/>
            <a:ext cx="9136078" cy="3970318"/>
          </a:xfrm>
          <a:prstGeom prst="rect">
            <a:avLst/>
          </a:prstGeom>
        </p:spPr>
        <p:txBody>
          <a:bodyPr wrap="square">
            <a:spAutoFit/>
          </a:bodyPr>
          <a:lstStyle/>
          <a:p>
            <a:pPr marL="342900" indent="-342900">
              <a:buFont typeface="Arial" panose="020B0604020202020204" pitchFamily="34" charset="0"/>
              <a:buChar char="•"/>
            </a:pPr>
            <a:r>
              <a:rPr lang="en-US" dirty="0" smtClean="0">
                <a:solidFill>
                  <a:schemeClr val="tx2"/>
                </a:solidFill>
              </a:rPr>
              <a:t>Data is one of the most valuable resources today’s businesses have. There is a example that more information you have about your customers, the better you can understand their needs and interests.</a:t>
            </a:r>
            <a:br>
              <a:rPr lang="en-US" dirty="0" smtClean="0">
                <a:solidFill>
                  <a:schemeClr val="tx2"/>
                </a:solidFill>
              </a:rPr>
            </a:br>
            <a:r>
              <a:rPr lang="en-US" dirty="0" smtClean="0">
                <a:solidFill>
                  <a:schemeClr val="tx2"/>
                </a:solidFill>
              </a:rPr>
              <a:t/>
            </a:r>
            <a:br>
              <a:rPr lang="en-US" dirty="0" smtClean="0">
                <a:solidFill>
                  <a:schemeClr val="tx2"/>
                </a:solidFill>
              </a:rPr>
            </a:br>
            <a:endParaRPr lang="en-US" dirty="0" smtClean="0">
              <a:solidFill>
                <a:schemeClr val="tx2"/>
              </a:solidFill>
            </a:endParaRPr>
          </a:p>
          <a:p>
            <a:pPr marL="342900" indent="-342900">
              <a:buFont typeface="Arial" panose="020B0604020202020204" pitchFamily="34" charset="0"/>
              <a:buChar char="•"/>
            </a:pPr>
            <a:r>
              <a:rPr lang="en-US" dirty="0" smtClean="0">
                <a:solidFill>
                  <a:schemeClr val="tx2"/>
                </a:solidFill>
              </a:rPr>
              <a:t>Our tool collects data from heterogeneous web resources, news papers such as economictimes.indiatimes.com, reuters.com, ndtv.com, thehindubussinessline.com, moneycontrol.com, the hindu.com dynamically and stores for processing.</a:t>
            </a:r>
            <a:br>
              <a:rPr lang="en-US" dirty="0" smtClean="0">
                <a:solidFill>
                  <a:schemeClr val="tx2"/>
                </a:solidFill>
              </a:rPr>
            </a:br>
            <a:endParaRPr lang="en-US" dirty="0" smtClean="0">
              <a:solidFill>
                <a:schemeClr val="tx2"/>
              </a:solidFill>
            </a:endParaRPr>
          </a:p>
          <a:p>
            <a:pPr marL="342900" indent="-342900">
              <a:buFont typeface="Arial" panose="020B0604020202020204" pitchFamily="34" charset="0"/>
              <a:buChar char="•"/>
            </a:pPr>
            <a:endParaRPr lang="en-US" dirty="0" smtClean="0">
              <a:solidFill>
                <a:schemeClr val="tx2"/>
              </a:solidFill>
            </a:endParaRPr>
          </a:p>
          <a:p>
            <a:pPr marL="342900" indent="-342900">
              <a:buFont typeface="Arial" panose="020B0604020202020204" pitchFamily="34" charset="0"/>
              <a:buChar char="•"/>
            </a:pPr>
            <a:r>
              <a:rPr lang="en-US" dirty="0" smtClean="0">
                <a:solidFill>
                  <a:schemeClr val="tx2"/>
                </a:solidFill>
              </a:rPr>
              <a:t>We are filtering “primary data” by scrapping unnecessary information which it has recorded.</a:t>
            </a:r>
          </a:p>
          <a:p>
            <a:pPr marL="342900" indent="-342900">
              <a:buFont typeface="Arial" panose="020B0604020202020204" pitchFamily="34" charset="0"/>
              <a:buChar char="•"/>
            </a:pPr>
            <a:endParaRPr lang="en-US" dirty="0" smtClean="0">
              <a:solidFill>
                <a:schemeClr val="tx2"/>
              </a:solidFill>
            </a:endParaRPr>
          </a:p>
          <a:p>
            <a:pPr marL="342900" indent="-342900">
              <a:buFont typeface="Arial" panose="020B0604020202020204" pitchFamily="34" charset="0"/>
              <a:buChar char="•"/>
            </a:pPr>
            <a:endParaRPr lang="en-US" dirty="0" smtClean="0">
              <a:solidFill>
                <a:schemeClr val="tx2"/>
              </a:solidFill>
            </a:endParaRPr>
          </a:p>
        </p:txBody>
      </p:sp>
      <p:sp>
        <p:nvSpPr>
          <p:cNvPr id="5" name="Title 2"/>
          <p:cNvSpPr txBox="1">
            <a:spLocks/>
          </p:cNvSpPr>
          <p:nvPr/>
        </p:nvSpPr>
        <p:spPr>
          <a:xfrm>
            <a:off x="422260" y="431800"/>
            <a:ext cx="10347600" cy="533400"/>
          </a:xfrm>
          <a:prstGeom prst="rect">
            <a:avLst/>
          </a:prstGeom>
        </p:spPr>
        <p:txBody>
          <a:bodyPr vert="horz" lIns="0" tIns="0" rIns="0" bIns="0" rtlCol="0" anchor="t" anchorCtr="0">
            <a:noAutofit/>
          </a:bodyPr>
          <a:lstStyle>
            <a:lvl1pPr algn="l" defTabSz="914400" rtl="0" eaLnBrk="1" latinLnBrk="0" hangingPunct="1">
              <a:lnSpc>
                <a:spcPct val="70000"/>
              </a:lnSpc>
              <a:spcBef>
                <a:spcPct val="0"/>
              </a:spcBef>
              <a:buNone/>
              <a:defRPr sz="5400" kern="1200">
                <a:solidFill>
                  <a:schemeClr val="tx2"/>
                </a:solidFill>
                <a:latin typeface="+mj-lt"/>
                <a:ea typeface="+mj-ea"/>
                <a:cs typeface="+mj-cs"/>
              </a:defRPr>
            </a:lvl1pPr>
          </a:lstStyle>
          <a:p>
            <a:r>
              <a:rPr lang="en-US" b="1" dirty="0"/>
              <a:t>Data </a:t>
            </a:r>
            <a:r>
              <a:rPr lang="en-US" b="1" dirty="0" smtClean="0"/>
              <a:t>Extraction and Preprocessing</a:t>
            </a:r>
            <a:endParaRPr lang="en-US" b="1" dirty="0"/>
          </a:p>
        </p:txBody>
      </p:sp>
    </p:spTree>
    <p:extLst>
      <p:ext uri="{BB962C8B-B14F-4D97-AF65-F5344CB8AC3E}">
        <p14:creationId xmlns:p14="http://schemas.microsoft.com/office/powerpoint/2010/main" val="32848921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618053" y="4689731"/>
            <a:ext cx="5986653" cy="2714084"/>
          </a:xfrm>
        </p:spPr>
        <p:txBody>
          <a:bodyPr/>
          <a:lstStyle/>
          <a:p>
            <a:pPr marL="285750" indent="-285750">
              <a:spcAft>
                <a:spcPts val="1538"/>
              </a:spcAft>
              <a:buClr>
                <a:srgbClr val="0091DA"/>
              </a:buClr>
              <a:buFont typeface="Arial" panose="020B0604020202020204" pitchFamily="34" charset="0"/>
              <a:buChar char="•"/>
            </a:pPr>
            <a:endParaRPr lang="en-US" sz="2400" b="0" dirty="0" smtClean="0"/>
          </a:p>
          <a:p>
            <a:endParaRPr lang="en-US" b="0" dirty="0"/>
          </a:p>
        </p:txBody>
      </p:sp>
      <p:sp>
        <p:nvSpPr>
          <p:cNvPr id="7" name="Rectangle 6"/>
          <p:cNvSpPr/>
          <p:nvPr/>
        </p:nvSpPr>
        <p:spPr>
          <a:xfrm>
            <a:off x="606670" y="1260389"/>
            <a:ext cx="9480306" cy="3139321"/>
          </a:xfrm>
          <a:prstGeom prst="rect">
            <a:avLst/>
          </a:prstGeom>
        </p:spPr>
        <p:txBody>
          <a:bodyPr wrap="square">
            <a:spAutoFit/>
          </a:bodyPr>
          <a:lstStyle/>
          <a:p>
            <a:pPr marL="342900" indent="-342900">
              <a:buFont typeface="Arial" panose="020B0604020202020204" pitchFamily="34" charset="0"/>
              <a:buChar char="•"/>
            </a:pPr>
            <a:r>
              <a:rPr lang="en-US" dirty="0" smtClean="0">
                <a:solidFill>
                  <a:schemeClr val="tx2"/>
                </a:solidFill>
              </a:rPr>
              <a:t>Once the enormous information about a specific company it is difficult to know their areas of growth.</a:t>
            </a:r>
            <a:br>
              <a:rPr lang="en-US" dirty="0" smtClean="0">
                <a:solidFill>
                  <a:schemeClr val="tx2"/>
                </a:solidFill>
              </a:rPr>
            </a:br>
            <a:r>
              <a:rPr lang="en-US" dirty="0" smtClean="0">
                <a:solidFill>
                  <a:schemeClr val="tx2"/>
                </a:solidFill>
              </a:rPr>
              <a:t/>
            </a:r>
            <a:br>
              <a:rPr lang="en-US" dirty="0" smtClean="0">
                <a:solidFill>
                  <a:schemeClr val="tx2"/>
                </a:solidFill>
              </a:rPr>
            </a:br>
            <a:endParaRPr lang="en-US" dirty="0" smtClean="0">
              <a:solidFill>
                <a:schemeClr val="tx2"/>
              </a:solidFill>
            </a:endParaRPr>
          </a:p>
          <a:p>
            <a:pPr marL="342900" indent="-342900">
              <a:buFont typeface="Arial" panose="020B0604020202020204" pitchFamily="34" charset="0"/>
              <a:buChar char="•"/>
            </a:pPr>
            <a:r>
              <a:rPr lang="en-US" dirty="0" smtClean="0">
                <a:solidFill>
                  <a:schemeClr val="tx2"/>
                </a:solidFill>
              </a:rPr>
              <a:t>As the data is completely unstructured </a:t>
            </a:r>
            <a:r>
              <a:rPr lang="en-US" dirty="0">
                <a:solidFill>
                  <a:schemeClr val="tx2"/>
                </a:solidFill>
              </a:rPr>
              <a:t>We have used bag of words to initially classify scrapped data </a:t>
            </a:r>
            <a:r>
              <a:rPr lang="en-US" dirty="0" smtClean="0">
                <a:solidFill>
                  <a:schemeClr val="tx2"/>
                </a:solidFill>
              </a:rPr>
              <a:t>and stored it with their respective labels.</a:t>
            </a:r>
            <a:br>
              <a:rPr lang="en-US" dirty="0" smtClean="0">
                <a:solidFill>
                  <a:schemeClr val="tx2"/>
                </a:solidFill>
              </a:rPr>
            </a:br>
            <a:endParaRPr lang="en-US" dirty="0" smtClean="0">
              <a:solidFill>
                <a:schemeClr val="tx2"/>
              </a:solidFill>
            </a:endParaRPr>
          </a:p>
          <a:p>
            <a:pPr marL="342900" indent="-342900">
              <a:buFont typeface="Arial" panose="020B0604020202020204" pitchFamily="34" charset="0"/>
              <a:buChar char="•"/>
            </a:pPr>
            <a:endParaRPr lang="en-US" dirty="0">
              <a:solidFill>
                <a:schemeClr val="tx2"/>
              </a:solidFill>
            </a:endParaRPr>
          </a:p>
          <a:p>
            <a:pPr marL="342900" indent="-342900">
              <a:buFont typeface="Arial" panose="020B0604020202020204" pitchFamily="34" charset="0"/>
              <a:buChar char="•"/>
            </a:pPr>
            <a:r>
              <a:rPr lang="en-US" dirty="0" smtClean="0">
                <a:solidFill>
                  <a:schemeClr val="tx2"/>
                </a:solidFill>
              </a:rPr>
              <a:t>As labeled data is available from several clients we created </a:t>
            </a:r>
            <a:r>
              <a:rPr lang="en-US" dirty="0">
                <a:solidFill>
                  <a:schemeClr val="tx2"/>
                </a:solidFill>
              </a:rPr>
              <a:t>an algorithm using Multi class text classification to investigate data and achieved best results post </a:t>
            </a:r>
            <a:r>
              <a:rPr lang="en-US" dirty="0" smtClean="0">
                <a:solidFill>
                  <a:schemeClr val="tx2"/>
                </a:solidFill>
              </a:rPr>
              <a:t>classification</a:t>
            </a:r>
            <a:r>
              <a:rPr lang="en-US" dirty="0">
                <a:solidFill>
                  <a:schemeClr val="tx2"/>
                </a:solidFill>
              </a:rPr>
              <a:t> </a:t>
            </a:r>
            <a:r>
              <a:rPr lang="en-US" dirty="0" smtClean="0">
                <a:solidFill>
                  <a:schemeClr val="tx2"/>
                </a:solidFill>
              </a:rPr>
              <a:t>to reinforce it learning process</a:t>
            </a:r>
            <a:endParaRPr lang="en-US" dirty="0">
              <a:solidFill>
                <a:schemeClr val="tx2"/>
              </a:solidFill>
            </a:endParaRPr>
          </a:p>
        </p:txBody>
      </p:sp>
      <p:sp>
        <p:nvSpPr>
          <p:cNvPr id="6" name="Title 2"/>
          <p:cNvSpPr txBox="1">
            <a:spLocks/>
          </p:cNvSpPr>
          <p:nvPr/>
        </p:nvSpPr>
        <p:spPr>
          <a:xfrm>
            <a:off x="422260" y="431800"/>
            <a:ext cx="10347600" cy="533400"/>
          </a:xfrm>
          <a:prstGeom prst="rect">
            <a:avLst/>
          </a:prstGeom>
        </p:spPr>
        <p:txBody>
          <a:bodyPr vert="horz" lIns="0" tIns="0" rIns="0" bIns="0" rtlCol="0" anchor="t" anchorCtr="0">
            <a:noAutofit/>
          </a:bodyPr>
          <a:lstStyle>
            <a:lvl1pPr algn="l" defTabSz="914400" rtl="0" eaLnBrk="1" latinLnBrk="0" hangingPunct="1">
              <a:lnSpc>
                <a:spcPct val="70000"/>
              </a:lnSpc>
              <a:spcBef>
                <a:spcPct val="0"/>
              </a:spcBef>
              <a:buNone/>
              <a:defRPr sz="5400" kern="1200">
                <a:solidFill>
                  <a:schemeClr val="tx2"/>
                </a:solidFill>
                <a:latin typeface="+mj-lt"/>
                <a:ea typeface="+mj-ea"/>
                <a:cs typeface="+mj-cs"/>
              </a:defRPr>
            </a:lvl1pPr>
          </a:lstStyle>
          <a:p>
            <a:r>
              <a:rPr lang="en-US" b="1" dirty="0" smtClean="0"/>
              <a:t>News articles Classification</a:t>
            </a:r>
            <a:endParaRPr lang="en-US" b="1" dirty="0"/>
          </a:p>
        </p:txBody>
      </p:sp>
    </p:spTree>
    <p:extLst>
      <p:ext uri="{BB962C8B-B14F-4D97-AF65-F5344CB8AC3E}">
        <p14:creationId xmlns:p14="http://schemas.microsoft.com/office/powerpoint/2010/main" val="40358345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90309" y="431800"/>
            <a:ext cx="10984375" cy="533400"/>
          </a:xfrm>
        </p:spPr>
        <p:txBody>
          <a:bodyPr/>
          <a:lstStyle/>
          <a:p>
            <a:r>
              <a:rPr lang="en-US" b="1" dirty="0" smtClean="0"/>
              <a:t>News  </a:t>
            </a:r>
            <a:r>
              <a:rPr lang="en-US" b="1" dirty="0"/>
              <a:t>Sentiment analysis</a:t>
            </a:r>
            <a:br>
              <a:rPr lang="en-US" b="1" dirty="0"/>
            </a:br>
            <a:r>
              <a:rPr lang="en-US" b="1" dirty="0"/>
              <a:t/>
            </a:r>
            <a:br>
              <a:rPr lang="en-US" b="1" dirty="0"/>
            </a:br>
            <a:endParaRPr lang="en-US" b="1" dirty="0"/>
          </a:p>
        </p:txBody>
      </p:sp>
      <p:pic>
        <p:nvPicPr>
          <p:cNvPr id="2" name="Picture 1"/>
          <p:cNvPicPr>
            <a:picLocks noChangeAspect="1"/>
          </p:cNvPicPr>
          <p:nvPr/>
        </p:nvPicPr>
        <p:blipFill>
          <a:blip r:embed="rId2"/>
          <a:stretch>
            <a:fillRect/>
          </a:stretch>
        </p:blipFill>
        <p:spPr>
          <a:xfrm>
            <a:off x="4947996" y="1771651"/>
            <a:ext cx="6924917" cy="2626305"/>
          </a:xfrm>
          <a:prstGeom prst="rect">
            <a:avLst/>
          </a:prstGeom>
        </p:spPr>
      </p:pic>
      <p:sp>
        <p:nvSpPr>
          <p:cNvPr id="5" name="Text Placeholder 1"/>
          <p:cNvSpPr txBox="1">
            <a:spLocks/>
          </p:cNvSpPr>
          <p:nvPr/>
        </p:nvSpPr>
        <p:spPr>
          <a:xfrm>
            <a:off x="590309" y="1201134"/>
            <a:ext cx="4667491" cy="4546800"/>
          </a:xfrm>
          <a:prstGeom prst="rect">
            <a:avLst/>
          </a:prstGeom>
        </p:spPr>
        <p:txBody>
          <a:bodyPr vert="horz" lIns="0" tIns="0" rIns="0" bIns="0" rtlCol="0" anchor="t" anchorCtr="0">
            <a:noAutofit/>
          </a:bodyPr>
          <a:lstStyle>
            <a:lvl1pPr marL="0" indent="0" algn="l" defTabSz="914400" rtl="0" eaLnBrk="1" latinLnBrk="0" hangingPunct="1">
              <a:lnSpc>
                <a:spcPct val="100000"/>
              </a:lnSpc>
              <a:spcBef>
                <a:spcPts val="0"/>
              </a:spcBef>
              <a:spcAft>
                <a:spcPts val="600"/>
              </a:spcAft>
              <a:buFontTx/>
              <a:buNone/>
              <a:defRPr sz="1500" b="1" kern="1200">
                <a:solidFill>
                  <a:schemeClr val="tx2"/>
                </a:solidFill>
                <a:latin typeface="+mn-lt"/>
                <a:ea typeface="+mn-ea"/>
                <a:cs typeface="+mn-cs"/>
              </a:defRPr>
            </a:lvl1pPr>
            <a:lvl2pPr marL="0" indent="0" algn="l" defTabSz="914400" rtl="0" eaLnBrk="1" latinLnBrk="0" hangingPunct="1">
              <a:lnSpc>
                <a:spcPct val="100000"/>
              </a:lnSpc>
              <a:spcBef>
                <a:spcPts val="0"/>
              </a:spcBef>
              <a:spcAft>
                <a:spcPts val="600"/>
              </a:spcAft>
              <a:buFontTx/>
              <a:buNone/>
              <a:defRPr sz="1500" kern="1200">
                <a:solidFill>
                  <a:schemeClr val="tx2"/>
                </a:solidFill>
                <a:latin typeface="+mn-lt"/>
                <a:ea typeface="+mn-ea"/>
                <a:cs typeface="+mn-cs"/>
              </a:defRPr>
            </a:lvl2pPr>
            <a:lvl3pPr marL="28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3pPr>
            <a:lvl4pPr marL="576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4pPr>
            <a:lvl5pPr marL="8244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baseline="0">
                <a:solidFill>
                  <a:schemeClr val="tx2"/>
                </a:solidFill>
                <a:latin typeface="+mn-lt"/>
                <a:ea typeface="+mn-ea"/>
                <a:cs typeface="+mn-cs"/>
              </a:defRPr>
            </a:lvl5pPr>
            <a:lvl6pPr marL="1098000" indent="-230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6pPr>
            <a:lvl7pPr marL="1371600" indent="-2844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7pPr>
            <a:lvl8pPr marL="1645200" indent="-228600" algn="l" defTabSz="914400" rtl="0" eaLnBrk="1" latinLnBrk="0" hangingPunct="1">
              <a:lnSpc>
                <a:spcPct val="100000"/>
              </a:lnSpc>
              <a:spcBef>
                <a:spcPts val="0"/>
              </a:spcBef>
              <a:spcAft>
                <a:spcPts val="600"/>
              </a:spcAft>
              <a:buClr>
                <a:schemeClr val="tx2"/>
              </a:buClr>
              <a:buFont typeface="Arial" panose="020B0604020202020204" pitchFamily="34" charset="0"/>
              <a:buChar char="-"/>
              <a:defRPr sz="1500" kern="1200">
                <a:solidFill>
                  <a:schemeClr val="tx2"/>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38138">
              <a:buFont typeface="Arial" panose="020B0604020202020204" pitchFamily="34" charset="0"/>
              <a:buChar char="•"/>
            </a:pPr>
            <a:r>
              <a:rPr lang="en-US" altLang="zh-TW" sz="1800" b="0" dirty="0"/>
              <a:t> VADER sentiment analysis relies on a dictionary which maps lexical features to emotion intensities called sentiment scores</a:t>
            </a:r>
            <a:r>
              <a:rPr lang="en-US" altLang="zh-TW" sz="1800" b="0" dirty="0" smtClean="0"/>
              <a:t>.</a:t>
            </a:r>
            <a:br>
              <a:rPr lang="en-US" altLang="zh-TW" sz="1800" b="0" dirty="0" smtClean="0"/>
            </a:br>
            <a:endParaRPr lang="en-US" altLang="zh-TW" sz="1800" b="0" dirty="0" smtClean="0"/>
          </a:p>
          <a:p>
            <a:pPr marL="342900" indent="-338138">
              <a:buFont typeface="Arial" panose="020B0604020202020204" pitchFamily="34" charset="0"/>
              <a:buChar char="•"/>
            </a:pPr>
            <a:r>
              <a:rPr lang="en-US" altLang="zh-TW" sz="1800" b="0" dirty="0" smtClean="0"/>
              <a:t> </a:t>
            </a:r>
            <a:r>
              <a:rPr lang="en-US" altLang="zh-TW" sz="1800" b="0" dirty="0"/>
              <a:t>The sentiment score of a text can be obtained by summing up the intensity of each word in the text</a:t>
            </a:r>
            <a:r>
              <a:rPr lang="en-US" altLang="zh-TW" sz="1800" b="0" dirty="0" smtClean="0"/>
              <a:t>.</a:t>
            </a:r>
          </a:p>
          <a:p>
            <a:pPr marL="342900" indent="-338138">
              <a:buFont typeface="Arial" panose="020B0604020202020204" pitchFamily="34" charset="0"/>
              <a:buChar char="•"/>
            </a:pPr>
            <a:endParaRPr lang="en-US" altLang="zh-TW" sz="1800" b="0" dirty="0"/>
          </a:p>
          <a:p>
            <a:pPr marL="342900" indent="-338138">
              <a:buFont typeface="Arial" panose="020B0604020202020204" pitchFamily="34" charset="0"/>
              <a:buChar char="•"/>
            </a:pPr>
            <a:r>
              <a:rPr lang="en-US" altLang="zh-TW" sz="1800" b="0" dirty="0"/>
              <a:t>We have used VADER (Valence Aware Dictionary and sentiment Reasoner) is a lexicon and rule-based sentiment analysis tool that is specifically attuned to sentiments expressed in social media, and works well on texts from other domain to analyze its sentiment and visualize inform of charts and graph</a:t>
            </a:r>
          </a:p>
          <a:p>
            <a:pPr marL="342900" indent="-338138">
              <a:buFont typeface="Arial" panose="020B0604020202020204" pitchFamily="34" charset="0"/>
              <a:buChar char="•"/>
            </a:pPr>
            <a:endParaRPr lang="en-US" altLang="zh-TW" sz="1800" b="0" dirty="0"/>
          </a:p>
        </p:txBody>
      </p:sp>
    </p:spTree>
    <p:extLst>
      <p:ext uri="{BB962C8B-B14F-4D97-AF65-F5344CB8AC3E}">
        <p14:creationId xmlns:p14="http://schemas.microsoft.com/office/powerpoint/2010/main" val="280956463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CREATEDBY" val="Global PowerPoint Toolbar"/>
  <p:tag name="TOOLBARVERSION" val="5.1"/>
  <p:tag name="TYPE" val="ScreenWide"/>
  <p:tag name="KEYWORD" val="SCREENWIDE"/>
  <p:tag name="TEMPLATEVERSION" val="03/03/2016 06:40:00"/>
</p:tagLst>
</file>

<file path=ppt/tags/tag2.xml><?xml version="1.0" encoding="utf-8"?>
<p:tagLst xmlns:a="http://schemas.openxmlformats.org/drawingml/2006/main" xmlns:r="http://schemas.openxmlformats.org/officeDocument/2006/relationships" xmlns:p="http://schemas.openxmlformats.org/presentationml/2006/main">
  <p:tag name="ADV_TOP" val="493.4643"/>
  <p:tag name="ADV_LEFT" val="175.979"/>
  <p:tag name="ADV_HEIGHT" val="29.19685"/>
  <p:tag name="ADV_WIDTH" val="610.7717"/>
  <p:tag name="ADV_COPYRIGHT" val="TRUE"/>
</p:tagLst>
</file>

<file path=ppt/theme/theme1.xml><?xml version="1.0" encoding="utf-8"?>
<a:theme xmlns:a="http://schemas.openxmlformats.org/drawingml/2006/main" name="KPMG_Widescreen_16:9 02/02/2016">
  <a:themeElements>
    <a:clrScheme name="New KPMG Colours">
      <a:dk1>
        <a:srgbClr val="000000"/>
      </a:dk1>
      <a:lt1>
        <a:sysClr val="window" lastClr="FFFFFF"/>
      </a:lt1>
      <a:dk2>
        <a:srgbClr val="00338D"/>
      </a:dk2>
      <a:lt2>
        <a:srgbClr val="F0F0F0"/>
      </a:lt2>
      <a:accent1>
        <a:srgbClr val="0091DA"/>
      </a:accent1>
      <a:accent2>
        <a:srgbClr val="6D2077"/>
      </a:accent2>
      <a:accent3>
        <a:srgbClr val="005EB8"/>
      </a:accent3>
      <a:accent4>
        <a:srgbClr val="00A3A1"/>
      </a:accent4>
      <a:accent5>
        <a:srgbClr val="EAAA00"/>
      </a:accent5>
      <a:accent6>
        <a:srgbClr val="43B02A"/>
      </a:accent6>
      <a:hlink>
        <a:srgbClr val="0091DA"/>
      </a:hlink>
      <a:folHlink>
        <a:srgbClr val="0091DA"/>
      </a:folHlink>
    </a:clrScheme>
    <a:fontScheme name="KPMG">
      <a:majorFont>
        <a:latin typeface="KPMG Extralight"/>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lIns="54610" tIns="54610" rIns="54610" bIns="54610" rtlCol="0" anchor="ctr"/>
      <a:lstStyle>
        <a:defPPr algn="l">
          <a:defRPr sz="15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54610" tIns="54610" rIns="54610" bIns="54610" rtlCol="0">
        <a:noAutofit/>
      </a:bodyPr>
      <a:lstStyle>
        <a:defPPr>
          <a:spcAft>
            <a:spcPts val="600"/>
          </a:spcAft>
          <a:defRPr sz="1500" dirty="0" err="1" smtClean="0">
            <a:solidFill>
              <a:schemeClr val="tx2"/>
            </a:solidFill>
          </a:defRPr>
        </a:defPPr>
      </a:lstStyle>
    </a:txDef>
  </a:objectDefaults>
  <a:extraClrSchemeLst/>
  <a:custClrLst>
    <a:custClr name="KPMG Blue">
      <a:srgbClr val="00338D"/>
    </a:custClr>
    <a:custClr name="Medium Blue">
      <a:srgbClr val="005EB8"/>
    </a:custClr>
    <a:custClr name="Light Blue">
      <a:srgbClr val="0091DA"/>
    </a:custClr>
    <a:custClr name="Violet">
      <a:srgbClr val="483698"/>
    </a:custClr>
    <a:custClr name="Purple">
      <a:srgbClr val="470A68"/>
    </a:custClr>
    <a:custClr name="Light Purple">
      <a:srgbClr val="6D2077"/>
    </a:custClr>
    <a:custClr name="Green">
      <a:srgbClr val="00A3A1"/>
    </a:custClr>
    <a:custClr name="Dark Green">
      <a:srgbClr val="009A44"/>
    </a:custClr>
    <a:custClr name="Light Green">
      <a:srgbClr val="43B02A"/>
    </a:custClr>
    <a:custClr name="Yellow">
      <a:srgbClr val="EAAA00"/>
    </a:custClr>
    <a:custClr name="Orange">
      <a:srgbClr val="F68D2E"/>
    </a:custClr>
    <a:custClr name="Red ">
      <a:srgbClr val="BC204B"/>
    </a:custClr>
    <a:custClr name="Pink">
      <a:srgbClr val="C6007E"/>
    </a:custClr>
    <a:custClr name="Dark Brown">
      <a:srgbClr val="753F19"/>
    </a:custClr>
    <a:custClr name="Light Brown">
      <a:srgbClr val="9B642E"/>
    </a:custClr>
    <a:custClr name="Olive">
      <a:srgbClr val="9D9375"/>
    </a:custClr>
    <a:custClr name="Beige">
      <a:srgbClr val="E3BC9F"/>
    </a:custClr>
    <a:custClr name="Light Pink">
      <a:srgbClr val="E36877"/>
    </a:custClr>
  </a:custClrLst>
  <a:extLst>
    <a:ext uri="{05A4C25C-085E-4340-85A3-A5531E510DB2}">
      <thm15:themeFamily xmlns:thm15="http://schemas.microsoft.com/office/thememl/2012/main" name="KPMG Widescreen Standard Template.potx" id="{E0B5F27A-357D-46AB-9AB7-E03BD97BC0EE}" vid="{EF09E91E-5F5B-44CD-8A6A-189306B1D8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Order0 xmlns="734c264e-9b0f-4d62-846a-ed5cd81e8149">1</Order0>
    <Category xmlns="734c264e-9b0f-4d62-846a-ed5cd81e8149">Widescreen</Category>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53E2F79A67E9741ABDAF269C6616063" ma:contentTypeVersion="2" ma:contentTypeDescription="Create a new document." ma:contentTypeScope="" ma:versionID="d2391e63adefe82944963ca2306dda20">
  <xsd:schema xmlns:xsd="http://www.w3.org/2001/XMLSchema" xmlns:xs="http://www.w3.org/2001/XMLSchema" xmlns:p="http://schemas.microsoft.com/office/2006/metadata/properties" xmlns:ns2="734c264e-9b0f-4d62-846a-ed5cd81e8149" targetNamespace="http://schemas.microsoft.com/office/2006/metadata/properties" ma:root="true" ma:fieldsID="57797e2036ee4491f5d0c703d51c1e0f" ns2:_="">
    <xsd:import namespace="734c264e-9b0f-4d62-846a-ed5cd81e8149"/>
    <xsd:element name="properties">
      <xsd:complexType>
        <xsd:sequence>
          <xsd:element name="documentManagement">
            <xsd:complexType>
              <xsd:all>
                <xsd:element ref="ns2:Order0" minOccurs="0"/>
                <xsd:element ref="ns2:Category"/>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34c264e-9b0f-4d62-846a-ed5cd81e8149" elementFormDefault="qualified">
    <xsd:import namespace="http://schemas.microsoft.com/office/2006/documentManagement/types"/>
    <xsd:import namespace="http://schemas.microsoft.com/office/infopath/2007/PartnerControls"/>
    <xsd:element name="Order0" ma:index="8" nillable="true" ma:displayName="Order" ma:internalName="Order0">
      <xsd:simpleType>
        <xsd:restriction base="dms:Number"/>
      </xsd:simpleType>
    </xsd:element>
    <xsd:element name="Category" ma:index="9" ma:displayName="Category" ma:format="Dropdown" ma:internalName="Category">
      <xsd:simpleType>
        <xsd:restriction base="dms:Choice">
          <xsd:enumeration value="Standard template"/>
          <xsd:enumeration value="Widescreen"/>
          <xsd:enumeration value="Report"/>
          <xsd:enumeration value="Portrait"/>
          <xsd:enumeration value="Infographics"/>
          <xsd:enumeration value="Certificates"/>
          <xsd:enumeration value="Word template"/>
          <xsd:enumeration value="Brochures"/>
          <xsd:enumeration value="Agenda template"/>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6AF5A0-56FF-48A1-AD5F-702AB70BD282}">
  <ds:schemaRefs>
    <ds:schemaRef ds:uri="http://schemas.microsoft.com/sharepoint/v3/contenttype/forms"/>
  </ds:schemaRefs>
</ds:datastoreItem>
</file>

<file path=customXml/itemProps2.xml><?xml version="1.0" encoding="utf-8"?>
<ds:datastoreItem xmlns:ds="http://schemas.openxmlformats.org/officeDocument/2006/customXml" ds:itemID="{04A8401A-1800-4E51-B7DE-2F0871AF7E8A}">
  <ds:schemaRefs>
    <ds:schemaRef ds:uri="http://schemas.microsoft.com/office/2006/metadata/properties"/>
    <ds:schemaRef ds:uri="734c264e-9b0f-4d62-846a-ed5cd81e8149"/>
    <ds:schemaRef ds:uri="http://purl.org/dc/terms/"/>
    <ds:schemaRef ds:uri="http://schemas.microsoft.com/office/2006/documentManagement/types"/>
    <ds:schemaRef ds:uri="http://schemas.openxmlformats.org/package/2006/metadata/core-properties"/>
    <ds:schemaRef ds:uri="http://www.w3.org/XML/1998/namespace"/>
    <ds:schemaRef ds:uri="http://purl.org/dc/elements/1.1/"/>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16ACB751-86D6-42A6-87D4-37DDE4FAC4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34c264e-9b0f-4d62-846a-ed5cd81e81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10412</TotalTime>
  <Words>407</Words>
  <Application>Microsoft Office PowerPoint</Application>
  <PresentationFormat>Widescreen</PresentationFormat>
  <Paragraphs>114</Paragraphs>
  <Slides>24</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Arial Rounded MT Bold</vt:lpstr>
      <vt:lpstr>Calibri</vt:lpstr>
      <vt:lpstr>KPMG Extralight</vt:lpstr>
      <vt:lpstr>Times New Roman</vt:lpstr>
      <vt:lpstr>KPMG_Widescreen_16:9 02/02/2016</vt:lpstr>
      <vt:lpstr>KGS Hackathon 2019  Use Case 2: Smart Auditor   By: Bits and Bytes    </vt:lpstr>
      <vt:lpstr>Agenda of Presentation</vt:lpstr>
      <vt:lpstr>Problem Statement &amp; Design Overview</vt:lpstr>
      <vt:lpstr>PowerPoint Presentation</vt:lpstr>
      <vt:lpstr>PowerPoint Presentation</vt:lpstr>
      <vt:lpstr>Data Extraction, Cleaning and Pre-Processing </vt:lpstr>
      <vt:lpstr>PowerPoint Presentation</vt:lpstr>
      <vt:lpstr>PowerPoint Presentation</vt:lpstr>
      <vt:lpstr>News  Sentiment analysis  </vt:lpstr>
      <vt:lpstr>Insights, Analytics and AI Module </vt:lpstr>
      <vt:lpstr>Data Analysis: Word Cloud</vt:lpstr>
      <vt:lpstr>Trend Analysis: Google Trends API</vt:lpstr>
      <vt:lpstr>Stock Price Analysis: Yahoo Finance API</vt:lpstr>
      <vt:lpstr>Stock Price Forecasting: Time Series forecasting  Part 1 : Trends, Seasonality and Residual Analysis (seasonal_decompose) </vt:lpstr>
      <vt:lpstr>Stock Price Forecasting: Time Series forecasting  Part 2 : Stationarity, ARIMA(2,1,0) and Forecasting</vt:lpstr>
      <vt:lpstr>Text Summarization: Genism</vt:lpstr>
      <vt:lpstr>Demo of Live Solution </vt:lpstr>
      <vt:lpstr>Front End UI, Output and Future Scopes</vt:lpstr>
      <vt:lpstr>Application  - User Interface – PART 1</vt:lpstr>
      <vt:lpstr>SMS  AND VOICE-  Web application integration</vt:lpstr>
      <vt:lpstr>Application  - ALEXA SKILL</vt:lpstr>
      <vt:lpstr>ALEXA COMPETITOR ANALYTICS – FUTURE SCOPE</vt:lpstr>
      <vt:lpstr>Thank you</vt:lpstr>
      <vt:lpstr>PowerPoint Presentation</vt:lpstr>
    </vt:vector>
  </TitlesOfParts>
  <Company>KPMG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screen template</dc:title>
  <dc:creator>boora, aastha</dc:creator>
  <cp:lastModifiedBy>Kalra, Sahil</cp:lastModifiedBy>
  <cp:revision>808</cp:revision>
  <dcterms:created xsi:type="dcterms:W3CDTF">2018-01-04T07:39:31Z</dcterms:created>
  <dcterms:modified xsi:type="dcterms:W3CDTF">2019-09-16T10:01:27Z</dcterms:modified>
  <cp:category>KPMG Confidential</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0x010100A53E2F79A67E9741ABDAF269C6616063</vt:lpwstr>
  </property>
</Properties>
</file>